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Alexandria Extra Bold" pitchFamily="2" charset="-78"/>
      <p:regular r:id="rId20"/>
    </p:embeddedFont>
    <p:embeddedFont>
      <p:font typeface="Sora Extra Bold"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4" d="100"/>
          <a:sy n="94" d="100"/>
        </p:scale>
        <p:origin x="5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0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07275"/>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1F1E1E"/>
                </a:solidFill>
                <a:latin typeface="Alexandria Extra Bold" pitchFamily="34" charset="0"/>
                <a:ea typeface="Alexandria Extra Bold" pitchFamily="34" charset="-122"/>
                <a:cs typeface="Alexandria Extra Bold" pitchFamily="34" charset="-120"/>
              </a:rPr>
              <a:t>Movie Recommendation System</a:t>
            </a:r>
            <a:endParaRPr lang="en-US" sz="4450" dirty="0"/>
          </a:p>
        </p:txBody>
      </p:sp>
      <p:sp>
        <p:nvSpPr>
          <p:cNvPr id="4" name="Text 1"/>
          <p:cNvSpPr/>
          <p:nvPr/>
        </p:nvSpPr>
        <p:spPr>
          <a:xfrm>
            <a:off x="6244709" y="3757613"/>
            <a:ext cx="7627382" cy="433388"/>
          </a:xfrm>
          <a:prstGeom prst="rect">
            <a:avLst/>
          </a:prstGeom>
          <a:noFill/>
          <a:ln/>
        </p:spPr>
        <p:txBody>
          <a:bodyPr wrap="none" lIns="0" tIns="0" rIns="0" bIns="0" rtlCol="0" anchor="t"/>
          <a:lstStyle/>
          <a:p>
            <a:pPr marL="0" indent="0" algn="l">
              <a:lnSpc>
                <a:spcPts val="3400"/>
              </a:lnSpc>
              <a:buNone/>
            </a:pPr>
            <a:r>
              <a:rPr lang="en-US" sz="2100" b="1" dirty="0">
                <a:solidFill>
                  <a:srgbClr val="3B3535"/>
                </a:solidFill>
                <a:latin typeface="Sora Extra Bold" pitchFamily="34" charset="0"/>
                <a:ea typeface="Sora Extra Bold" pitchFamily="34" charset="-122"/>
                <a:cs typeface="Sora Extra Bold" pitchFamily="34" charset="-120"/>
              </a:rPr>
              <a:t>Group-8</a:t>
            </a:r>
            <a:endParaRPr lang="en-US" sz="2100" dirty="0"/>
          </a:p>
        </p:txBody>
      </p:sp>
      <p:sp>
        <p:nvSpPr>
          <p:cNvPr id="5" name="Text 2"/>
          <p:cNvSpPr/>
          <p:nvPr/>
        </p:nvSpPr>
        <p:spPr>
          <a:xfrm>
            <a:off x="6244709" y="4434721"/>
            <a:ext cx="7627382" cy="433388"/>
          </a:xfrm>
          <a:prstGeom prst="rect">
            <a:avLst/>
          </a:prstGeom>
          <a:noFill/>
          <a:ln/>
        </p:spPr>
        <p:txBody>
          <a:bodyPr wrap="none" lIns="0" tIns="0" rIns="0" bIns="0" rtlCol="0" anchor="t"/>
          <a:lstStyle/>
          <a:p>
            <a:pPr marL="0" indent="0" algn="l">
              <a:lnSpc>
                <a:spcPts val="3400"/>
              </a:lnSpc>
              <a:buNone/>
            </a:pPr>
            <a:r>
              <a:rPr lang="en-US" sz="2100" b="1" dirty="0">
                <a:solidFill>
                  <a:srgbClr val="3B3535"/>
                </a:solidFill>
                <a:latin typeface="Sora Extra Bold" pitchFamily="34" charset="0"/>
                <a:ea typeface="Sora Extra Bold" pitchFamily="34" charset="-122"/>
                <a:cs typeface="Sora Extra Bold" pitchFamily="34" charset="-120"/>
              </a:rPr>
              <a:t>Sambuj, Dhara</a:t>
            </a:r>
            <a:endParaRPr lang="en-US" sz="2100" dirty="0"/>
          </a:p>
        </p:txBody>
      </p:sp>
      <p:sp>
        <p:nvSpPr>
          <p:cNvPr id="6" name="Text 3"/>
          <p:cNvSpPr/>
          <p:nvPr/>
        </p:nvSpPr>
        <p:spPr>
          <a:xfrm>
            <a:off x="6244709" y="5111829"/>
            <a:ext cx="7627382" cy="433388"/>
          </a:xfrm>
          <a:prstGeom prst="rect">
            <a:avLst/>
          </a:prstGeom>
          <a:noFill/>
          <a:ln/>
        </p:spPr>
        <p:txBody>
          <a:bodyPr wrap="none" lIns="0" tIns="0" rIns="0" bIns="0" rtlCol="0" anchor="t"/>
          <a:lstStyle/>
          <a:p>
            <a:pPr marL="0" indent="0" algn="l">
              <a:lnSpc>
                <a:spcPts val="3400"/>
              </a:lnSpc>
              <a:buNone/>
            </a:pPr>
            <a:r>
              <a:rPr lang="en-US" sz="2100" b="1" dirty="0">
                <a:solidFill>
                  <a:srgbClr val="3B3535"/>
                </a:solidFill>
                <a:latin typeface="Sora Extra Bold" pitchFamily="34" charset="0"/>
                <a:ea typeface="Sora Extra Bold" pitchFamily="34" charset="-122"/>
                <a:cs typeface="Sora Extra Bold" pitchFamily="34" charset="-120"/>
              </a:rPr>
              <a:t>Josthana, Runkana</a:t>
            </a:r>
            <a:endParaRPr lang="en-US" sz="2100" dirty="0"/>
          </a:p>
        </p:txBody>
      </p:sp>
      <p:sp>
        <p:nvSpPr>
          <p:cNvPr id="7" name="Text 4"/>
          <p:cNvSpPr/>
          <p:nvPr/>
        </p:nvSpPr>
        <p:spPr>
          <a:xfrm>
            <a:off x="6244709" y="5788938"/>
            <a:ext cx="7627382" cy="433388"/>
          </a:xfrm>
          <a:prstGeom prst="rect">
            <a:avLst/>
          </a:prstGeom>
          <a:noFill/>
          <a:ln/>
        </p:spPr>
        <p:txBody>
          <a:bodyPr wrap="none" lIns="0" tIns="0" rIns="0" bIns="0" rtlCol="0" anchor="t"/>
          <a:lstStyle/>
          <a:p>
            <a:pPr marL="0" indent="0" algn="l">
              <a:lnSpc>
                <a:spcPts val="3400"/>
              </a:lnSpc>
              <a:buNone/>
            </a:pPr>
            <a:r>
              <a:rPr lang="en-US" sz="2100" b="1" dirty="0">
                <a:solidFill>
                  <a:srgbClr val="3B3535"/>
                </a:solidFill>
                <a:latin typeface="Sora Extra Bold" pitchFamily="34" charset="0"/>
                <a:ea typeface="Sora Extra Bold" pitchFamily="34" charset="-122"/>
                <a:cs typeface="Sora Extra Bold" pitchFamily="34" charset="-120"/>
              </a:rPr>
              <a:t>Surya Vamshi, Sriperambudooru</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623411"/>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1F1E1E"/>
                </a:solidFill>
                <a:latin typeface="Alexandria Extra Bold" pitchFamily="34" charset="0"/>
                <a:ea typeface="Alexandria Extra Bold" pitchFamily="34" charset="-122"/>
                <a:cs typeface="Alexandria Extra Bold" pitchFamily="34" charset="-120"/>
              </a:rPr>
              <a:t>Feature Analysis</a:t>
            </a:r>
            <a:endParaRPr lang="en-US" sz="4450" dirty="0"/>
          </a:p>
        </p:txBody>
      </p:sp>
      <p:sp>
        <p:nvSpPr>
          <p:cNvPr id="3" name="Shape 1"/>
          <p:cNvSpPr/>
          <p:nvPr/>
        </p:nvSpPr>
        <p:spPr>
          <a:xfrm>
            <a:off x="758309" y="2013109"/>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830997" y="2043053"/>
            <a:ext cx="342067" cy="427553"/>
          </a:xfrm>
          <a:prstGeom prst="rect">
            <a:avLst/>
          </a:prstGeom>
        </p:spPr>
      </p:pic>
      <p:sp>
        <p:nvSpPr>
          <p:cNvPr id="5" name="Text 2"/>
          <p:cNvSpPr/>
          <p:nvPr/>
        </p:nvSpPr>
        <p:spPr>
          <a:xfrm>
            <a:off x="1462326" y="201310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Model Approach</a:t>
            </a:r>
            <a:endParaRPr lang="en-US" sz="2200" dirty="0"/>
          </a:p>
        </p:txBody>
      </p:sp>
      <p:sp>
        <p:nvSpPr>
          <p:cNvPr id="6" name="Text 3"/>
          <p:cNvSpPr/>
          <p:nvPr/>
        </p:nvSpPr>
        <p:spPr>
          <a:xfrm>
            <a:off x="1462326" y="2499241"/>
            <a:ext cx="5744647" cy="138684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The model uses a "bag of words" approach, where features like genre, plot description, cast, crew, etc., influence recommendations based on overlapping tokens.</a:t>
            </a:r>
            <a:endParaRPr lang="en-US" sz="1700" dirty="0"/>
          </a:p>
        </p:txBody>
      </p:sp>
      <p:sp>
        <p:nvSpPr>
          <p:cNvPr id="7" name="Shape 4"/>
          <p:cNvSpPr/>
          <p:nvPr/>
        </p:nvSpPr>
        <p:spPr>
          <a:xfrm>
            <a:off x="7423547" y="2013109"/>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7496235" y="2043053"/>
            <a:ext cx="342067" cy="427553"/>
          </a:xfrm>
          <a:prstGeom prst="rect">
            <a:avLst/>
          </a:prstGeom>
        </p:spPr>
      </p:pic>
      <p:sp>
        <p:nvSpPr>
          <p:cNvPr id="9" name="Text 5"/>
          <p:cNvSpPr/>
          <p:nvPr/>
        </p:nvSpPr>
        <p:spPr>
          <a:xfrm>
            <a:off x="8127563" y="201310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Genre</a:t>
            </a:r>
            <a:endParaRPr lang="en-US" sz="2200" dirty="0"/>
          </a:p>
        </p:txBody>
      </p:sp>
      <p:sp>
        <p:nvSpPr>
          <p:cNvPr id="10" name="Text 6"/>
          <p:cNvSpPr/>
          <p:nvPr/>
        </p:nvSpPr>
        <p:spPr>
          <a:xfrm>
            <a:off x="8127563" y="2499241"/>
            <a:ext cx="5744647" cy="173355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Strongly influences recommendations in some cases like 80% in chappie but not always sufficient on its own (e.g., </a:t>
            </a:r>
            <a:r>
              <a:rPr lang="en-US" sz="1700" b="1" i="1" dirty="0">
                <a:solidFill>
                  <a:srgbClr val="3B3535"/>
                </a:solidFill>
                <a:latin typeface="Sora Extra Bold" pitchFamily="34" charset="0"/>
                <a:ea typeface="Sora Extra Bold" pitchFamily="34" charset="-122"/>
                <a:cs typeface="Sora Extra Bold" pitchFamily="34" charset="-120"/>
              </a:rPr>
              <a:t>Jaws</a:t>
            </a:r>
            <a:r>
              <a:rPr lang="en-US" sz="1700" b="1" dirty="0">
                <a:solidFill>
                  <a:srgbClr val="3B3535"/>
                </a:solidFill>
                <a:latin typeface="Sora Extra Bold" pitchFamily="34" charset="0"/>
                <a:ea typeface="Sora Extra Bold" pitchFamily="34" charset="-122"/>
                <a:cs typeface="Sora Extra Bold" pitchFamily="34" charset="-120"/>
              </a:rPr>
              <a:t> (Thriller) vs. </a:t>
            </a:r>
            <a:r>
              <a:rPr lang="en-US" sz="1700" b="1" i="1" dirty="0">
                <a:solidFill>
                  <a:srgbClr val="3B3535"/>
                </a:solidFill>
                <a:latin typeface="Sora Extra Bold" pitchFamily="34" charset="0"/>
                <a:ea typeface="Sora Extra Bold" pitchFamily="34" charset="-122"/>
                <a:cs typeface="Sora Extra Bold" pitchFamily="34" charset="-120"/>
              </a:rPr>
              <a:t>Lincoln</a:t>
            </a:r>
            <a:r>
              <a:rPr lang="en-US" sz="1700" b="1" dirty="0">
                <a:solidFill>
                  <a:srgbClr val="3B3535"/>
                </a:solidFill>
                <a:latin typeface="Sora Extra Bold" pitchFamily="34" charset="0"/>
                <a:ea typeface="Sora Extra Bold" pitchFamily="34" charset="-122"/>
                <a:cs typeface="Sora Extra Bold" pitchFamily="34" charset="-120"/>
              </a:rPr>
              <a:t> (Historical Drama)) as strong token matches can override genre differences.</a:t>
            </a:r>
            <a:endParaRPr lang="en-US" sz="1700" dirty="0"/>
          </a:p>
        </p:txBody>
      </p:sp>
      <p:sp>
        <p:nvSpPr>
          <p:cNvPr id="11" name="Shape 7"/>
          <p:cNvSpPr/>
          <p:nvPr/>
        </p:nvSpPr>
        <p:spPr>
          <a:xfrm>
            <a:off x="758309" y="4693087"/>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830997" y="4723031"/>
            <a:ext cx="342067" cy="427553"/>
          </a:xfrm>
          <a:prstGeom prst="rect">
            <a:avLst/>
          </a:prstGeom>
        </p:spPr>
      </p:pic>
      <p:sp>
        <p:nvSpPr>
          <p:cNvPr id="13" name="Text 8"/>
          <p:cNvSpPr/>
          <p:nvPr/>
        </p:nvSpPr>
        <p:spPr>
          <a:xfrm>
            <a:off x="1462326" y="469308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Plot Description</a:t>
            </a:r>
            <a:endParaRPr lang="en-US" sz="2200" dirty="0"/>
          </a:p>
        </p:txBody>
      </p:sp>
      <p:sp>
        <p:nvSpPr>
          <p:cNvPr id="14" name="Text 9"/>
          <p:cNvSpPr/>
          <p:nvPr/>
        </p:nvSpPr>
        <p:spPr>
          <a:xfrm>
            <a:off x="1462326" y="5179219"/>
            <a:ext cx="5744647" cy="208026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Keywords like "artificial intelligence" (e.g., </a:t>
            </a:r>
            <a:r>
              <a:rPr lang="en-US" sz="1700" b="1" i="1" dirty="0">
                <a:solidFill>
                  <a:srgbClr val="3B3535"/>
                </a:solidFill>
                <a:latin typeface="Sora Extra Bold" pitchFamily="34" charset="0"/>
                <a:ea typeface="Sora Extra Bold" pitchFamily="34" charset="-122"/>
                <a:cs typeface="Sora Extra Bold" pitchFamily="34" charset="-120"/>
              </a:rPr>
              <a:t>Chappie</a:t>
            </a:r>
            <a:r>
              <a:rPr lang="en-US" sz="1700" b="1" dirty="0">
                <a:solidFill>
                  <a:srgbClr val="3B3535"/>
                </a:solidFill>
                <a:latin typeface="Sora Extra Bold" pitchFamily="34" charset="0"/>
                <a:ea typeface="Sora Extra Bold" pitchFamily="34" charset="-122"/>
                <a:cs typeface="Sora Extra Bold" pitchFamily="34" charset="-120"/>
              </a:rPr>
              <a:t> (Sci-Fi/Action) and </a:t>
            </a:r>
            <a:r>
              <a:rPr lang="en-US" sz="1700" b="1" i="1" dirty="0">
                <a:solidFill>
                  <a:srgbClr val="3B3535"/>
                </a:solidFill>
                <a:latin typeface="Sora Extra Bold" pitchFamily="34" charset="0"/>
                <a:ea typeface="Sora Extra Bold" pitchFamily="34" charset="-122"/>
                <a:cs typeface="Sora Extra Bold" pitchFamily="34" charset="-120"/>
              </a:rPr>
              <a:t>AlphaGo</a:t>
            </a:r>
            <a:r>
              <a:rPr lang="en-US" sz="1700" b="1" dirty="0">
                <a:solidFill>
                  <a:srgbClr val="3B3535"/>
                </a:solidFill>
                <a:latin typeface="Sora Extra Bold" pitchFamily="34" charset="0"/>
                <a:ea typeface="Sora Extra Bold" pitchFamily="34" charset="-122"/>
                <a:cs typeface="Sora Extra Bold" pitchFamily="34" charset="-120"/>
              </a:rPr>
              <a:t> (Documentary)) link content thematically, but generic terms (e.g., "school") can cause mismatches (e.g., </a:t>
            </a:r>
            <a:r>
              <a:rPr lang="en-US" sz="1700" b="1" i="1" dirty="0">
                <a:solidFill>
                  <a:srgbClr val="3B3535"/>
                </a:solidFill>
                <a:latin typeface="Sora Extra Bold" pitchFamily="34" charset="0"/>
                <a:ea typeface="Sora Extra Bold" pitchFamily="34" charset="-122"/>
                <a:cs typeface="Sora Extra Bold" pitchFamily="34" charset="-120"/>
              </a:rPr>
              <a:t>Blood &amp; Water</a:t>
            </a:r>
            <a:r>
              <a:rPr lang="en-US" sz="1700" b="1" dirty="0">
                <a:solidFill>
                  <a:srgbClr val="3B3535"/>
                </a:solidFill>
                <a:latin typeface="Sora Extra Bold" pitchFamily="34" charset="0"/>
                <a:ea typeface="Sora Extra Bold" pitchFamily="34" charset="-122"/>
                <a:cs typeface="Sora Extra Bold" pitchFamily="34" charset="-120"/>
              </a:rPr>
              <a:t> (Teen Drama) vs. </a:t>
            </a:r>
            <a:r>
              <a:rPr lang="en-US" sz="1700" b="1" i="1" dirty="0">
                <a:solidFill>
                  <a:srgbClr val="3B3535"/>
                </a:solidFill>
                <a:latin typeface="Sora Extra Bold" pitchFamily="34" charset="0"/>
                <a:ea typeface="Sora Extra Bold" pitchFamily="34" charset="-122"/>
                <a:cs typeface="Sora Extra Bold" pitchFamily="34" charset="-120"/>
              </a:rPr>
              <a:t>Horrid Henry</a:t>
            </a:r>
            <a:r>
              <a:rPr lang="en-US" sz="1700" b="1" dirty="0">
                <a:solidFill>
                  <a:srgbClr val="3B3535"/>
                </a:solidFill>
                <a:latin typeface="Sora Extra Bold" pitchFamily="34" charset="0"/>
                <a:ea typeface="Sora Extra Bold" pitchFamily="34" charset="-122"/>
                <a:cs typeface="Sora Extra Bold" pitchFamily="34" charset="-120"/>
              </a:rPr>
              <a:t> (Children's Cartoon)).</a:t>
            </a:r>
            <a:endParaRPr lang="en-US" sz="1700" dirty="0"/>
          </a:p>
        </p:txBody>
      </p:sp>
      <p:sp>
        <p:nvSpPr>
          <p:cNvPr id="15" name="Shape 10"/>
          <p:cNvSpPr/>
          <p:nvPr/>
        </p:nvSpPr>
        <p:spPr>
          <a:xfrm>
            <a:off x="7423547" y="4693087"/>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16" name="Image 3" descr="preencoded.png"/>
          <p:cNvPicPr>
            <a:picLocks noChangeAspect="1"/>
          </p:cNvPicPr>
          <p:nvPr/>
        </p:nvPicPr>
        <p:blipFill>
          <a:blip r:embed="rId6"/>
          <a:stretch>
            <a:fillRect/>
          </a:stretch>
        </p:blipFill>
        <p:spPr>
          <a:xfrm>
            <a:off x="7496235" y="4723031"/>
            <a:ext cx="342067" cy="427553"/>
          </a:xfrm>
          <a:prstGeom prst="rect">
            <a:avLst/>
          </a:prstGeom>
        </p:spPr>
      </p:pic>
      <p:sp>
        <p:nvSpPr>
          <p:cNvPr id="17" name="Text 11"/>
          <p:cNvSpPr/>
          <p:nvPr/>
        </p:nvSpPr>
        <p:spPr>
          <a:xfrm>
            <a:off x="8127563" y="469308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Cast/Director</a:t>
            </a:r>
            <a:endParaRPr lang="en-US" sz="2200" dirty="0"/>
          </a:p>
        </p:txBody>
      </p:sp>
      <p:sp>
        <p:nvSpPr>
          <p:cNvPr id="18" name="Text 12"/>
          <p:cNvSpPr/>
          <p:nvPr/>
        </p:nvSpPr>
        <p:spPr>
          <a:xfrm>
            <a:off x="8127563" y="5179219"/>
            <a:ext cx="5744647" cy="242697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Shared cast/directors (e.g., </a:t>
            </a:r>
            <a:r>
              <a:rPr lang="en-US" sz="1700" b="1" i="1" dirty="0">
                <a:solidFill>
                  <a:srgbClr val="3B3535"/>
                </a:solidFill>
                <a:latin typeface="Sora Extra Bold" pitchFamily="34" charset="0"/>
                <a:ea typeface="Sora Extra Bold" pitchFamily="34" charset="-122"/>
                <a:cs typeface="Sora Extra Bold" pitchFamily="34" charset="-120"/>
              </a:rPr>
              <a:t>Squid Game</a:t>
            </a:r>
            <a:r>
              <a:rPr lang="en-US" sz="1700" b="1" dirty="0">
                <a:solidFill>
                  <a:srgbClr val="3B3535"/>
                </a:solidFill>
                <a:latin typeface="Sora Extra Bold" pitchFamily="34" charset="0"/>
                <a:ea typeface="Sora Extra Bold" pitchFamily="34" charset="-122"/>
                <a:cs typeface="Sora Extra Bold" pitchFamily="34" charset="-120"/>
              </a:rPr>
              <a:t> (Thriller) and </a:t>
            </a:r>
            <a:r>
              <a:rPr lang="en-US" sz="1700" b="1" i="1" dirty="0">
                <a:solidFill>
                  <a:srgbClr val="3B3535"/>
                </a:solidFill>
                <a:latin typeface="Sora Extra Bold" pitchFamily="34" charset="0"/>
                <a:ea typeface="Sora Extra Bold" pitchFamily="34" charset="-122"/>
                <a:cs typeface="Sora Extra Bold" pitchFamily="34" charset="-120"/>
              </a:rPr>
              <a:t>Prison Playbook</a:t>
            </a:r>
            <a:r>
              <a:rPr lang="en-US" sz="1700" b="1" dirty="0">
                <a:solidFill>
                  <a:srgbClr val="3B3535"/>
                </a:solidFill>
                <a:latin typeface="Sora Extra Bold" pitchFamily="34" charset="0"/>
                <a:ea typeface="Sora Extra Bold" pitchFamily="34" charset="-122"/>
                <a:cs typeface="Sora Extra Bold" pitchFamily="34" charset="-120"/>
              </a:rPr>
              <a:t> (Drama)) work well mimicking users who follow favorite actors but director names (e.g., </a:t>
            </a:r>
            <a:r>
              <a:rPr lang="en-US" sz="1700" b="1" i="1" dirty="0">
                <a:solidFill>
                  <a:srgbClr val="3B3535"/>
                </a:solidFill>
                <a:latin typeface="Sora Extra Bold" pitchFamily="34" charset="0"/>
                <a:ea typeface="Sora Extra Bold" pitchFamily="34" charset="-122"/>
                <a:cs typeface="Sora Extra Bold" pitchFamily="34" charset="-120"/>
              </a:rPr>
              <a:t>Steven Spielberg</a:t>
            </a:r>
            <a:r>
              <a:rPr lang="en-US" sz="1700" b="1" dirty="0">
                <a:solidFill>
                  <a:srgbClr val="3B3535"/>
                </a:solidFill>
                <a:latin typeface="Sora Extra Bold" pitchFamily="34" charset="0"/>
                <a:ea typeface="Sora Extra Bold" pitchFamily="34" charset="-122"/>
                <a:cs typeface="Sora Extra Bold" pitchFamily="34" charset="-120"/>
              </a:rPr>
              <a:t> linking </a:t>
            </a:r>
            <a:r>
              <a:rPr lang="en-US" sz="1700" b="1" i="1" dirty="0">
                <a:solidFill>
                  <a:srgbClr val="3B3535"/>
                </a:solidFill>
                <a:latin typeface="Sora Extra Bold" pitchFamily="34" charset="0"/>
                <a:ea typeface="Sora Extra Bold" pitchFamily="34" charset="-122"/>
                <a:cs typeface="Sora Extra Bold" pitchFamily="34" charset="-120"/>
              </a:rPr>
              <a:t>Jaws</a:t>
            </a:r>
            <a:r>
              <a:rPr lang="en-US" sz="1700" b="1" dirty="0">
                <a:solidFill>
                  <a:srgbClr val="3B3535"/>
                </a:solidFill>
                <a:latin typeface="Sora Extra Bold" pitchFamily="34" charset="0"/>
                <a:ea typeface="Sora Extra Bold" pitchFamily="34" charset="-122"/>
                <a:cs typeface="Sora Extra Bold" pitchFamily="34" charset="-120"/>
              </a:rPr>
              <a:t> and </a:t>
            </a:r>
            <a:r>
              <a:rPr lang="en-US" sz="1700" b="1" i="1" dirty="0">
                <a:solidFill>
                  <a:srgbClr val="3B3535"/>
                </a:solidFill>
                <a:latin typeface="Sora Extra Bold" pitchFamily="34" charset="0"/>
                <a:ea typeface="Sora Extra Bold" pitchFamily="34" charset="-122"/>
                <a:cs typeface="Sora Extra Bold" pitchFamily="34" charset="-120"/>
              </a:rPr>
              <a:t>Lincoln</a:t>
            </a:r>
            <a:r>
              <a:rPr lang="en-US" sz="1700" b="1" dirty="0">
                <a:solidFill>
                  <a:srgbClr val="3B3535"/>
                </a:solidFill>
                <a:latin typeface="Sora Extra Bold" pitchFamily="34" charset="0"/>
                <a:ea typeface="Sora Extra Bold" pitchFamily="34" charset="-122"/>
                <a:cs typeface="Sora Extra Bold" pitchFamily="34" charset="-120"/>
              </a:rPr>
              <a:t>) can cause irrelevant recommendations, as you wouldn't want to switch from a horror/thriller to a historical drama.</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1731"/>
          </a:xfrm>
          <a:prstGeom prst="rect">
            <a:avLst/>
          </a:prstGeom>
        </p:spPr>
      </p:pic>
      <p:sp>
        <p:nvSpPr>
          <p:cNvPr id="3" name="Text 0"/>
          <p:cNvSpPr/>
          <p:nvPr/>
        </p:nvSpPr>
        <p:spPr>
          <a:xfrm>
            <a:off x="753427" y="3015020"/>
            <a:ext cx="5098375" cy="637223"/>
          </a:xfrm>
          <a:prstGeom prst="rect">
            <a:avLst/>
          </a:prstGeom>
          <a:noFill/>
          <a:ln/>
        </p:spPr>
        <p:txBody>
          <a:bodyPr wrap="none" lIns="0" tIns="0" rIns="0" bIns="0" rtlCol="0" anchor="t"/>
          <a:lstStyle/>
          <a:p>
            <a:pPr marL="0" indent="0" algn="l">
              <a:lnSpc>
                <a:spcPts val="5000"/>
              </a:lnSpc>
              <a:buNone/>
            </a:pPr>
            <a:r>
              <a:rPr lang="en-US" sz="4000" b="1" dirty="0">
                <a:solidFill>
                  <a:srgbClr val="1F1E1E"/>
                </a:solidFill>
                <a:latin typeface="Alexandria Extra Bold" pitchFamily="34" charset="0"/>
                <a:ea typeface="Alexandria Extra Bold" pitchFamily="34" charset="-122"/>
                <a:cs typeface="Alexandria Extra Bold" pitchFamily="34" charset="-120"/>
              </a:rPr>
              <a:t>Error Analysis</a:t>
            </a:r>
            <a:endParaRPr lang="en-US" sz="4000" dirty="0"/>
          </a:p>
        </p:txBody>
      </p:sp>
      <p:sp>
        <p:nvSpPr>
          <p:cNvPr id="4" name="Shape 1"/>
          <p:cNvSpPr/>
          <p:nvPr/>
        </p:nvSpPr>
        <p:spPr>
          <a:xfrm>
            <a:off x="753427" y="3942755"/>
            <a:ext cx="6464975" cy="3693438"/>
          </a:xfrm>
          <a:prstGeom prst="roundRect">
            <a:avLst>
              <a:gd name="adj" fmla="val 2203"/>
            </a:avLst>
          </a:prstGeom>
          <a:solidFill>
            <a:srgbClr val="D5DCF6"/>
          </a:solidFill>
          <a:ln w="7620">
            <a:solidFill>
              <a:srgbClr val="BBC2DC"/>
            </a:solidFill>
            <a:prstDash val="solid"/>
          </a:ln>
        </p:spPr>
        <p:txBody>
          <a:bodyPr/>
          <a:lstStyle/>
          <a:p>
            <a:endParaRPr lang="en-US"/>
          </a:p>
        </p:txBody>
      </p:sp>
      <p:sp>
        <p:nvSpPr>
          <p:cNvPr id="5" name="Text 2"/>
          <p:cNvSpPr/>
          <p:nvPr/>
        </p:nvSpPr>
        <p:spPr>
          <a:xfrm>
            <a:off x="954762" y="4144089"/>
            <a:ext cx="3521273" cy="318611"/>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Common Issues Identified:</a:t>
            </a:r>
            <a:endParaRPr lang="en-US" sz="2000" dirty="0"/>
          </a:p>
        </p:txBody>
      </p:sp>
      <p:sp>
        <p:nvSpPr>
          <p:cNvPr id="6" name="Text 3"/>
          <p:cNvSpPr/>
          <p:nvPr/>
        </p:nvSpPr>
        <p:spPr>
          <a:xfrm>
            <a:off x="954762" y="4578906"/>
            <a:ext cx="6062305" cy="619839"/>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Genre mismatch due to shared director(Spielberg) 
Jaws → Lincoln </a:t>
            </a:r>
            <a:endParaRPr lang="en-US" sz="1500" dirty="0"/>
          </a:p>
        </p:txBody>
      </p:sp>
      <p:sp>
        <p:nvSpPr>
          <p:cNvPr id="7" name="Text 4"/>
          <p:cNvSpPr/>
          <p:nvPr/>
        </p:nvSpPr>
        <p:spPr>
          <a:xfrm>
            <a:off x="954762" y="5266492"/>
            <a:ext cx="6062305" cy="929759"/>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Teen drama (Blood &amp; Water )→ Children's cartoon (Horrid Henry) matched only on the word “school” — not on target audience or mood.</a:t>
            </a:r>
            <a:endParaRPr lang="en-US" sz="1500" dirty="0"/>
          </a:p>
        </p:txBody>
      </p:sp>
      <p:sp>
        <p:nvSpPr>
          <p:cNvPr id="8" name="Text 5"/>
          <p:cNvSpPr/>
          <p:nvPr/>
        </p:nvSpPr>
        <p:spPr>
          <a:xfrm>
            <a:off x="954762" y="6263997"/>
            <a:ext cx="6062305" cy="619839"/>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Final Destination 2 → Barbie matched on trivial keyword like “adventure” — not meaningful similarity.</a:t>
            </a:r>
            <a:endParaRPr lang="en-US" sz="1500" dirty="0"/>
          </a:p>
        </p:txBody>
      </p:sp>
      <p:sp>
        <p:nvSpPr>
          <p:cNvPr id="9" name="Shape 6"/>
          <p:cNvSpPr/>
          <p:nvPr/>
        </p:nvSpPr>
        <p:spPr>
          <a:xfrm>
            <a:off x="7412117" y="3942755"/>
            <a:ext cx="6464975" cy="3693438"/>
          </a:xfrm>
          <a:prstGeom prst="roundRect">
            <a:avLst>
              <a:gd name="adj" fmla="val 2203"/>
            </a:avLst>
          </a:prstGeom>
          <a:solidFill>
            <a:srgbClr val="D5DCF6"/>
          </a:solidFill>
          <a:ln w="7620">
            <a:solidFill>
              <a:srgbClr val="BBC2DC"/>
            </a:solidFill>
            <a:prstDash val="solid"/>
          </a:ln>
        </p:spPr>
        <p:txBody>
          <a:bodyPr/>
          <a:lstStyle/>
          <a:p>
            <a:endParaRPr lang="en-US"/>
          </a:p>
        </p:txBody>
      </p:sp>
      <p:sp>
        <p:nvSpPr>
          <p:cNvPr id="10" name="Text 7"/>
          <p:cNvSpPr/>
          <p:nvPr/>
        </p:nvSpPr>
        <p:spPr>
          <a:xfrm>
            <a:off x="7613452" y="4144089"/>
            <a:ext cx="2549128" cy="318611"/>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Root Causes:</a:t>
            </a:r>
            <a:endParaRPr lang="en-US" sz="2000" dirty="0"/>
          </a:p>
        </p:txBody>
      </p:sp>
      <p:sp>
        <p:nvSpPr>
          <p:cNvPr id="11" name="Text 8"/>
          <p:cNvSpPr/>
          <p:nvPr/>
        </p:nvSpPr>
        <p:spPr>
          <a:xfrm>
            <a:off x="7613452" y="4578906"/>
            <a:ext cx="6062305" cy="929759"/>
          </a:xfrm>
          <a:prstGeom prst="rect">
            <a:avLst/>
          </a:prstGeom>
          <a:noFill/>
          <a:ln/>
        </p:spPr>
        <p:txBody>
          <a:bodyPr wrap="square" lIns="0" tIns="0" rIns="0" bIns="0" rtlCol="0" anchor="t"/>
          <a:lstStyle/>
          <a:p>
            <a:pPr marL="0" indent="0" algn="l">
              <a:lnSpc>
                <a:spcPts val="2400"/>
              </a:lnSpc>
              <a:buNone/>
            </a:pPr>
            <a:r>
              <a:rPr lang="en-US" sz="1500" b="1" dirty="0">
                <a:solidFill>
                  <a:srgbClr val="3B3535"/>
                </a:solidFill>
                <a:latin typeface="Sora Extra Bold" pitchFamily="34" charset="0"/>
                <a:ea typeface="Sora Extra Bold" pitchFamily="34" charset="-122"/>
                <a:cs typeface="Sora Extra Bold" pitchFamily="34" charset="-120"/>
              </a:rPr>
              <a:t>TF-IDF approach can't grasp semantics or context — it treats all matched words equally regardless of tone, genre, or audience.</a:t>
            </a:r>
            <a:endParaRPr lang="en-US" sz="1500" dirty="0"/>
          </a:p>
        </p:txBody>
      </p:sp>
      <p:sp>
        <p:nvSpPr>
          <p:cNvPr id="12" name="Text 9"/>
          <p:cNvSpPr/>
          <p:nvPr/>
        </p:nvSpPr>
        <p:spPr>
          <a:xfrm>
            <a:off x="7613452" y="5624870"/>
            <a:ext cx="2549128" cy="318611"/>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Fixes Proposed:</a:t>
            </a:r>
            <a:endParaRPr lang="en-US" sz="2000" dirty="0"/>
          </a:p>
        </p:txBody>
      </p:sp>
      <p:sp>
        <p:nvSpPr>
          <p:cNvPr id="13" name="Text 10"/>
          <p:cNvSpPr/>
          <p:nvPr/>
        </p:nvSpPr>
        <p:spPr>
          <a:xfrm>
            <a:off x="7613452" y="6059686"/>
            <a:ext cx="6062305" cy="309920"/>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Weight important fields like genre more heavily.</a:t>
            </a:r>
            <a:endParaRPr lang="en-US" sz="1500" dirty="0"/>
          </a:p>
        </p:txBody>
      </p:sp>
      <p:sp>
        <p:nvSpPr>
          <p:cNvPr id="14" name="Text 11"/>
          <p:cNvSpPr/>
          <p:nvPr/>
        </p:nvSpPr>
        <p:spPr>
          <a:xfrm>
            <a:off x="7613452" y="6437352"/>
            <a:ext cx="6062305" cy="309920"/>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Apply stricter genre/format/audience filters.</a:t>
            </a:r>
            <a:endParaRPr lang="en-US" sz="1500" dirty="0"/>
          </a:p>
        </p:txBody>
      </p:sp>
      <p:sp>
        <p:nvSpPr>
          <p:cNvPr id="15" name="Text 12"/>
          <p:cNvSpPr/>
          <p:nvPr/>
        </p:nvSpPr>
        <p:spPr>
          <a:xfrm>
            <a:off x="7613452" y="6815018"/>
            <a:ext cx="6062305" cy="619839"/>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Use a higher similarity threshold to avoid low-quality matches.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1216462"/>
            <a:ext cx="8516303" cy="712708"/>
          </a:xfrm>
          <a:prstGeom prst="rect">
            <a:avLst/>
          </a:prstGeom>
          <a:noFill/>
          <a:ln/>
        </p:spPr>
        <p:txBody>
          <a:bodyPr wrap="none" lIns="0" tIns="0" rIns="0" bIns="0" rtlCol="0" anchor="t"/>
          <a:lstStyle/>
          <a:p>
            <a:pPr marL="0" indent="0" algn="l">
              <a:lnSpc>
                <a:spcPts val="5600"/>
              </a:lnSpc>
              <a:buNone/>
            </a:pPr>
            <a:r>
              <a:rPr lang="en-US" sz="4450" b="1" dirty="0">
                <a:solidFill>
                  <a:srgbClr val="1F1E1E"/>
                </a:solidFill>
                <a:latin typeface="Alexandria Extra Bold" pitchFamily="34" charset="0"/>
                <a:ea typeface="Alexandria Extra Bold" pitchFamily="34" charset="-122"/>
                <a:cs typeface="Alexandria Extra Bold" pitchFamily="34" charset="-120"/>
              </a:rPr>
              <a:t>Improvements Implemented</a:t>
            </a:r>
            <a:endParaRPr lang="en-US" sz="4450" dirty="0"/>
          </a:p>
        </p:txBody>
      </p:sp>
      <p:sp>
        <p:nvSpPr>
          <p:cNvPr id="3" name="Shape 1"/>
          <p:cNvSpPr/>
          <p:nvPr/>
        </p:nvSpPr>
        <p:spPr>
          <a:xfrm>
            <a:off x="7299960" y="2362438"/>
            <a:ext cx="30480" cy="4650581"/>
          </a:xfrm>
          <a:prstGeom prst="roundRect">
            <a:avLst>
              <a:gd name="adj" fmla="val 298550"/>
            </a:avLst>
          </a:prstGeom>
          <a:solidFill>
            <a:srgbClr val="BBC2DC"/>
          </a:solidFill>
          <a:ln/>
        </p:spPr>
        <p:txBody>
          <a:bodyPr/>
          <a:lstStyle/>
          <a:p>
            <a:endParaRPr lang="en-US"/>
          </a:p>
        </p:txBody>
      </p:sp>
      <p:sp>
        <p:nvSpPr>
          <p:cNvPr id="4" name="Shape 2"/>
          <p:cNvSpPr/>
          <p:nvPr/>
        </p:nvSpPr>
        <p:spPr>
          <a:xfrm>
            <a:off x="6451997" y="2834640"/>
            <a:ext cx="649962" cy="30480"/>
          </a:xfrm>
          <a:prstGeom prst="roundRect">
            <a:avLst>
              <a:gd name="adj" fmla="val 298550"/>
            </a:avLst>
          </a:prstGeom>
          <a:solidFill>
            <a:srgbClr val="BBC2DC"/>
          </a:solidFill>
          <a:ln/>
        </p:spPr>
        <p:txBody>
          <a:bodyPr/>
          <a:lstStyle/>
          <a:p>
            <a:endParaRPr lang="en-US"/>
          </a:p>
        </p:txBody>
      </p:sp>
      <p:sp>
        <p:nvSpPr>
          <p:cNvPr id="5" name="Shape 3"/>
          <p:cNvSpPr/>
          <p:nvPr/>
        </p:nvSpPr>
        <p:spPr>
          <a:xfrm>
            <a:off x="7071479" y="2606159"/>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sp>
        <p:nvSpPr>
          <p:cNvPr id="6" name="Text 4"/>
          <p:cNvSpPr/>
          <p:nvPr/>
        </p:nvSpPr>
        <p:spPr>
          <a:xfrm>
            <a:off x="7144167" y="263610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3B3535"/>
                </a:solidFill>
                <a:latin typeface="Alexandria Extra Bold" pitchFamily="34" charset="0"/>
                <a:ea typeface="Alexandria Extra Bold" pitchFamily="34" charset="-122"/>
                <a:cs typeface="Alexandria Extra Bold" pitchFamily="34" charset="-120"/>
              </a:rPr>
              <a:t>1</a:t>
            </a:r>
            <a:endParaRPr lang="en-US" sz="2650" dirty="0"/>
          </a:p>
        </p:txBody>
      </p:sp>
      <p:sp>
        <p:nvSpPr>
          <p:cNvPr id="7" name="Text 5"/>
          <p:cNvSpPr/>
          <p:nvPr/>
        </p:nvSpPr>
        <p:spPr>
          <a:xfrm>
            <a:off x="2816662" y="2579013"/>
            <a:ext cx="3415308" cy="356235"/>
          </a:xfrm>
          <a:prstGeom prst="rect">
            <a:avLst/>
          </a:prstGeom>
          <a:noFill/>
          <a:ln/>
        </p:spPr>
        <p:txBody>
          <a:bodyPr wrap="none" lIns="0" tIns="0" rIns="0" bIns="0" rtlCol="0" anchor="t"/>
          <a:lstStyle/>
          <a:p>
            <a:pPr marL="0" indent="0" algn="r">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THRESHOLD FILTERING</a:t>
            </a:r>
            <a:endParaRPr lang="en-US" sz="2200" dirty="0"/>
          </a:p>
        </p:txBody>
      </p:sp>
      <p:sp>
        <p:nvSpPr>
          <p:cNvPr id="8" name="Text 6"/>
          <p:cNvSpPr/>
          <p:nvPr/>
        </p:nvSpPr>
        <p:spPr>
          <a:xfrm>
            <a:off x="758309" y="3065145"/>
            <a:ext cx="5473660" cy="693420"/>
          </a:xfrm>
          <a:prstGeom prst="rect">
            <a:avLst/>
          </a:prstGeom>
          <a:noFill/>
          <a:ln/>
        </p:spPr>
        <p:txBody>
          <a:bodyPr wrap="square" lIns="0" tIns="0" rIns="0" bIns="0" rtlCol="0" anchor="t"/>
          <a:lstStyle/>
          <a:p>
            <a:pPr marL="0" indent="0" algn="r">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Prevents low-similarity titles from sneaking into Top-10 results, improving overall list quality.</a:t>
            </a:r>
            <a:endParaRPr lang="en-US" sz="1700" dirty="0"/>
          </a:p>
        </p:txBody>
      </p:sp>
      <p:sp>
        <p:nvSpPr>
          <p:cNvPr id="9" name="Shape 7"/>
          <p:cNvSpPr/>
          <p:nvPr/>
        </p:nvSpPr>
        <p:spPr>
          <a:xfrm>
            <a:off x="7528441" y="3917752"/>
            <a:ext cx="649962" cy="30480"/>
          </a:xfrm>
          <a:prstGeom prst="roundRect">
            <a:avLst>
              <a:gd name="adj" fmla="val 298550"/>
            </a:avLst>
          </a:prstGeom>
          <a:solidFill>
            <a:srgbClr val="BBC2DC"/>
          </a:solidFill>
          <a:ln/>
        </p:spPr>
        <p:txBody>
          <a:bodyPr/>
          <a:lstStyle/>
          <a:p>
            <a:endParaRPr lang="en-US"/>
          </a:p>
        </p:txBody>
      </p:sp>
      <p:sp>
        <p:nvSpPr>
          <p:cNvPr id="10" name="Shape 8"/>
          <p:cNvSpPr/>
          <p:nvPr/>
        </p:nvSpPr>
        <p:spPr>
          <a:xfrm>
            <a:off x="7071479" y="3689271"/>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sp>
        <p:nvSpPr>
          <p:cNvPr id="11" name="Text 9"/>
          <p:cNvSpPr/>
          <p:nvPr/>
        </p:nvSpPr>
        <p:spPr>
          <a:xfrm>
            <a:off x="7144167" y="3719215"/>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3B3535"/>
                </a:solidFill>
                <a:latin typeface="Alexandria Extra Bold" pitchFamily="34" charset="0"/>
                <a:ea typeface="Alexandria Extra Bold" pitchFamily="34" charset="-122"/>
                <a:cs typeface="Alexandria Extra Bold" pitchFamily="34" charset="-120"/>
              </a:rPr>
              <a:t>2</a:t>
            </a:r>
            <a:endParaRPr lang="en-US" sz="2650" dirty="0"/>
          </a:p>
        </p:txBody>
      </p:sp>
      <p:sp>
        <p:nvSpPr>
          <p:cNvPr id="12" name="Text 10"/>
          <p:cNvSpPr/>
          <p:nvPr/>
        </p:nvSpPr>
        <p:spPr>
          <a:xfrm>
            <a:off x="8398431" y="3662124"/>
            <a:ext cx="474559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FORMAT &amp; AUDIENCE FILTERING</a:t>
            </a:r>
            <a:endParaRPr lang="en-US" sz="2200" dirty="0"/>
          </a:p>
        </p:txBody>
      </p:sp>
      <p:sp>
        <p:nvSpPr>
          <p:cNvPr id="13" name="Text 11"/>
          <p:cNvSpPr/>
          <p:nvPr/>
        </p:nvSpPr>
        <p:spPr>
          <a:xfrm>
            <a:off x="8398431" y="4148257"/>
            <a:ext cx="5473660" cy="138684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Recommends movies for movies and shows for shows unless it ran out of threshold similarity; avoids suggesting Kids content for adult users — increases coherence and relevance</a:t>
            </a:r>
            <a:endParaRPr lang="en-US" sz="1700" dirty="0"/>
          </a:p>
        </p:txBody>
      </p:sp>
      <p:sp>
        <p:nvSpPr>
          <p:cNvPr id="14" name="Shape 12"/>
          <p:cNvSpPr/>
          <p:nvPr/>
        </p:nvSpPr>
        <p:spPr>
          <a:xfrm>
            <a:off x="6451997" y="5179100"/>
            <a:ext cx="649962" cy="30480"/>
          </a:xfrm>
          <a:prstGeom prst="roundRect">
            <a:avLst>
              <a:gd name="adj" fmla="val 298550"/>
            </a:avLst>
          </a:prstGeom>
          <a:solidFill>
            <a:srgbClr val="BBC2DC"/>
          </a:solidFill>
          <a:ln/>
        </p:spPr>
        <p:txBody>
          <a:bodyPr/>
          <a:lstStyle/>
          <a:p>
            <a:endParaRPr lang="en-US"/>
          </a:p>
        </p:txBody>
      </p:sp>
      <p:sp>
        <p:nvSpPr>
          <p:cNvPr id="15" name="Shape 13"/>
          <p:cNvSpPr/>
          <p:nvPr/>
        </p:nvSpPr>
        <p:spPr>
          <a:xfrm>
            <a:off x="7071479" y="4950619"/>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sp>
        <p:nvSpPr>
          <p:cNvPr id="16" name="Text 14"/>
          <p:cNvSpPr/>
          <p:nvPr/>
        </p:nvSpPr>
        <p:spPr>
          <a:xfrm>
            <a:off x="7144167" y="4980563"/>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3B3535"/>
                </a:solidFill>
                <a:latin typeface="Alexandria Extra Bold" pitchFamily="34" charset="0"/>
                <a:ea typeface="Alexandria Extra Bold" pitchFamily="34" charset="-122"/>
                <a:cs typeface="Alexandria Extra Bold" pitchFamily="34" charset="-120"/>
              </a:rPr>
              <a:t>3</a:t>
            </a:r>
            <a:endParaRPr lang="en-US" sz="2650" dirty="0"/>
          </a:p>
        </p:txBody>
      </p:sp>
      <p:sp>
        <p:nvSpPr>
          <p:cNvPr id="17" name="Text 15"/>
          <p:cNvSpPr/>
          <p:nvPr/>
        </p:nvSpPr>
        <p:spPr>
          <a:xfrm>
            <a:off x="1594723" y="4923472"/>
            <a:ext cx="4637246" cy="356235"/>
          </a:xfrm>
          <a:prstGeom prst="rect">
            <a:avLst/>
          </a:prstGeom>
          <a:noFill/>
          <a:ln/>
        </p:spPr>
        <p:txBody>
          <a:bodyPr wrap="none" lIns="0" tIns="0" rIns="0" bIns="0" rtlCol="0" anchor="t"/>
          <a:lstStyle/>
          <a:p>
            <a:pPr marL="0" indent="0" algn="r">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SEQUEL/FRANCHISE HANDLING</a:t>
            </a:r>
            <a:endParaRPr lang="en-US" sz="2200" dirty="0"/>
          </a:p>
        </p:txBody>
      </p:sp>
      <p:sp>
        <p:nvSpPr>
          <p:cNvPr id="18" name="Text 16"/>
          <p:cNvSpPr/>
          <p:nvPr/>
        </p:nvSpPr>
        <p:spPr>
          <a:xfrm>
            <a:off x="758309" y="5409605"/>
            <a:ext cx="5473660" cy="1386840"/>
          </a:xfrm>
          <a:prstGeom prst="rect">
            <a:avLst/>
          </a:prstGeom>
          <a:noFill/>
          <a:ln/>
        </p:spPr>
        <p:txBody>
          <a:bodyPr wrap="square" lIns="0" tIns="0" rIns="0" bIns="0" rtlCol="0" anchor="t"/>
          <a:lstStyle/>
          <a:p>
            <a:pPr marL="0" indent="0" algn="r">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Boosts recommendations for direct sequels or related entries (e.g., Naruto, Jaws series) while maintaining diversity — essential for fans of a franchise.</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97337" y="469225"/>
            <a:ext cx="9328190" cy="364927"/>
          </a:xfrm>
          <a:prstGeom prst="rect">
            <a:avLst/>
          </a:prstGeom>
          <a:noFill/>
          <a:ln/>
        </p:spPr>
        <p:txBody>
          <a:bodyPr wrap="none" lIns="0" tIns="0" rIns="0" bIns="0" rtlCol="0" anchor="t"/>
          <a:lstStyle/>
          <a:p>
            <a:pPr marL="0" indent="0" algn="l">
              <a:lnSpc>
                <a:spcPts val="2850"/>
              </a:lnSpc>
              <a:buNone/>
            </a:pPr>
            <a:r>
              <a:rPr lang="en-US" sz="2250" b="1" dirty="0">
                <a:solidFill>
                  <a:srgbClr val="1F1E1E"/>
                </a:solidFill>
                <a:latin typeface="Alexandria Extra Bold" pitchFamily="34" charset="0"/>
                <a:ea typeface="Alexandria Extra Bold" pitchFamily="34" charset="-122"/>
                <a:cs typeface="Alexandria Extra Bold" pitchFamily="34" charset="-120"/>
              </a:rPr>
              <a:t>Comparision: Input - Final Destination 2 (Horror/Thriller/Teen)</a:t>
            </a:r>
            <a:endParaRPr lang="en-US" sz="2250" dirty="0"/>
          </a:p>
        </p:txBody>
      </p:sp>
      <p:sp>
        <p:nvSpPr>
          <p:cNvPr id="3" name="Text 1"/>
          <p:cNvSpPr/>
          <p:nvPr/>
        </p:nvSpPr>
        <p:spPr>
          <a:xfrm>
            <a:off x="597337" y="1000482"/>
            <a:ext cx="1751528" cy="218837"/>
          </a:xfrm>
          <a:prstGeom prst="rect">
            <a:avLst/>
          </a:prstGeom>
          <a:noFill/>
          <a:ln/>
        </p:spPr>
        <p:txBody>
          <a:bodyPr wrap="none" lIns="0" tIns="0" rIns="0" bIns="0" rtlCol="0" anchor="t"/>
          <a:lstStyle/>
          <a:p>
            <a:pPr marL="0" indent="0" algn="l">
              <a:lnSpc>
                <a:spcPts val="1700"/>
              </a:lnSpc>
              <a:buNone/>
            </a:pPr>
            <a:r>
              <a:rPr lang="en-US" sz="1350" b="1" dirty="0">
                <a:solidFill>
                  <a:srgbClr val="1F1E1E"/>
                </a:solidFill>
                <a:latin typeface="Alexandria Extra Bold" pitchFamily="34" charset="0"/>
                <a:ea typeface="Alexandria Extra Bold" pitchFamily="34" charset="-122"/>
                <a:cs typeface="Alexandria Extra Bold" pitchFamily="34" charset="-120"/>
              </a:rPr>
              <a:t>Before:</a:t>
            </a:r>
            <a:endParaRPr lang="en-US" sz="1350" dirty="0"/>
          </a:p>
        </p:txBody>
      </p:sp>
      <p:pic>
        <p:nvPicPr>
          <p:cNvPr id="4" name="Image 0" descr="preencoded.png"/>
          <p:cNvPicPr>
            <a:picLocks noChangeAspect="1"/>
          </p:cNvPicPr>
          <p:nvPr/>
        </p:nvPicPr>
        <p:blipFill>
          <a:blip r:embed="rId3"/>
          <a:stretch>
            <a:fillRect/>
          </a:stretch>
        </p:blipFill>
        <p:spPr>
          <a:xfrm>
            <a:off x="597337" y="1510427"/>
            <a:ext cx="1606867" cy="2383988"/>
          </a:xfrm>
          <a:prstGeom prst="rect">
            <a:avLst/>
          </a:prstGeom>
        </p:spPr>
      </p:pic>
      <p:pic>
        <p:nvPicPr>
          <p:cNvPr id="5" name="Image 1" descr="preencoded.png"/>
          <p:cNvPicPr>
            <a:picLocks noChangeAspect="1"/>
          </p:cNvPicPr>
          <p:nvPr/>
        </p:nvPicPr>
        <p:blipFill>
          <a:blip r:embed="rId4"/>
          <a:stretch>
            <a:fillRect/>
          </a:stretch>
        </p:blipFill>
        <p:spPr>
          <a:xfrm>
            <a:off x="4031456" y="1510427"/>
            <a:ext cx="1606867" cy="2249567"/>
          </a:xfrm>
          <a:prstGeom prst="rect">
            <a:avLst/>
          </a:prstGeom>
        </p:spPr>
      </p:pic>
      <p:pic>
        <p:nvPicPr>
          <p:cNvPr id="6" name="Image 2" descr="preencoded.png"/>
          <p:cNvPicPr>
            <a:picLocks noChangeAspect="1"/>
          </p:cNvPicPr>
          <p:nvPr/>
        </p:nvPicPr>
        <p:blipFill>
          <a:blip r:embed="rId5"/>
          <a:stretch>
            <a:fillRect/>
          </a:stretch>
        </p:blipFill>
        <p:spPr>
          <a:xfrm>
            <a:off x="7662982" y="1510427"/>
            <a:ext cx="1477089" cy="2215634"/>
          </a:xfrm>
          <a:prstGeom prst="rect">
            <a:avLst/>
          </a:prstGeom>
        </p:spPr>
      </p:pic>
      <p:pic>
        <p:nvPicPr>
          <p:cNvPr id="7" name="Image 3" descr="preencoded.png"/>
          <p:cNvPicPr>
            <a:picLocks noChangeAspect="1"/>
          </p:cNvPicPr>
          <p:nvPr/>
        </p:nvPicPr>
        <p:blipFill>
          <a:blip r:embed="rId6"/>
          <a:stretch>
            <a:fillRect/>
          </a:stretch>
        </p:blipFill>
        <p:spPr>
          <a:xfrm>
            <a:off x="10999827" y="1510427"/>
            <a:ext cx="1487091" cy="2204680"/>
          </a:xfrm>
          <a:prstGeom prst="rect">
            <a:avLst/>
          </a:prstGeom>
        </p:spPr>
      </p:pic>
      <p:sp>
        <p:nvSpPr>
          <p:cNvPr id="8" name="Text 2"/>
          <p:cNvSpPr/>
          <p:nvPr/>
        </p:nvSpPr>
        <p:spPr>
          <a:xfrm>
            <a:off x="597337" y="4143970"/>
            <a:ext cx="13435727" cy="177522"/>
          </a:xfrm>
          <a:prstGeom prst="rect">
            <a:avLst/>
          </a:prstGeom>
          <a:noFill/>
          <a:ln/>
        </p:spPr>
        <p:txBody>
          <a:bodyPr wrap="none" lIns="0" tIns="0" rIns="0" bIns="0" rtlCol="0" anchor="t"/>
          <a:lstStyle/>
          <a:p>
            <a:pPr marL="0" indent="0" algn="l">
              <a:lnSpc>
                <a:spcPts val="1350"/>
              </a:lnSpc>
              <a:buNone/>
            </a:pPr>
            <a:endParaRPr lang="en-US" sz="850" dirty="0"/>
          </a:p>
        </p:txBody>
      </p:sp>
      <p:sp>
        <p:nvSpPr>
          <p:cNvPr id="9" name="Text 3"/>
          <p:cNvSpPr/>
          <p:nvPr/>
        </p:nvSpPr>
        <p:spPr>
          <a:xfrm>
            <a:off x="597337" y="4487823"/>
            <a:ext cx="1751528" cy="218837"/>
          </a:xfrm>
          <a:prstGeom prst="rect">
            <a:avLst/>
          </a:prstGeom>
          <a:noFill/>
          <a:ln/>
        </p:spPr>
        <p:txBody>
          <a:bodyPr wrap="none" lIns="0" tIns="0" rIns="0" bIns="0" rtlCol="0" anchor="t"/>
          <a:lstStyle/>
          <a:p>
            <a:pPr marL="0" indent="0" algn="l">
              <a:lnSpc>
                <a:spcPts val="1700"/>
              </a:lnSpc>
              <a:buNone/>
            </a:pPr>
            <a:r>
              <a:rPr lang="en-US" sz="1350" b="1" dirty="0">
                <a:solidFill>
                  <a:srgbClr val="1F1E1E"/>
                </a:solidFill>
                <a:latin typeface="Alexandria Extra Bold" pitchFamily="34" charset="0"/>
                <a:ea typeface="Alexandria Extra Bold" pitchFamily="34" charset="-122"/>
                <a:cs typeface="Alexandria Extra Bold" pitchFamily="34" charset="-120"/>
              </a:rPr>
              <a:t>After:</a:t>
            </a:r>
            <a:endParaRPr lang="en-US" sz="1350" dirty="0"/>
          </a:p>
        </p:txBody>
      </p:sp>
      <p:pic>
        <p:nvPicPr>
          <p:cNvPr id="10" name="Image 4" descr="preencoded.png"/>
          <p:cNvPicPr>
            <a:picLocks noChangeAspect="1"/>
          </p:cNvPicPr>
          <p:nvPr/>
        </p:nvPicPr>
        <p:blipFill>
          <a:blip r:embed="rId7"/>
          <a:stretch>
            <a:fillRect/>
          </a:stretch>
        </p:blipFill>
        <p:spPr>
          <a:xfrm>
            <a:off x="597337" y="4997768"/>
            <a:ext cx="1447086" cy="2170628"/>
          </a:xfrm>
          <a:prstGeom prst="rect">
            <a:avLst/>
          </a:prstGeom>
        </p:spPr>
      </p:pic>
      <p:pic>
        <p:nvPicPr>
          <p:cNvPr id="11" name="Image 5" descr="preencoded.png"/>
          <p:cNvPicPr>
            <a:picLocks noChangeAspect="1"/>
          </p:cNvPicPr>
          <p:nvPr/>
        </p:nvPicPr>
        <p:blipFill>
          <a:blip r:embed="rId8"/>
          <a:stretch>
            <a:fillRect/>
          </a:stretch>
        </p:blipFill>
        <p:spPr>
          <a:xfrm>
            <a:off x="4031456" y="4997768"/>
            <a:ext cx="1556980" cy="2306836"/>
          </a:xfrm>
          <a:prstGeom prst="rect">
            <a:avLst/>
          </a:prstGeom>
        </p:spPr>
      </p:pic>
      <p:pic>
        <p:nvPicPr>
          <p:cNvPr id="12" name="Image 6" descr="preencoded.png"/>
          <p:cNvPicPr>
            <a:picLocks noChangeAspect="1"/>
          </p:cNvPicPr>
          <p:nvPr/>
        </p:nvPicPr>
        <p:blipFill>
          <a:blip r:embed="rId9"/>
          <a:stretch>
            <a:fillRect/>
          </a:stretch>
        </p:blipFill>
        <p:spPr>
          <a:xfrm>
            <a:off x="7476530" y="4997768"/>
            <a:ext cx="1556980" cy="2335411"/>
          </a:xfrm>
          <a:prstGeom prst="rect">
            <a:avLst/>
          </a:prstGeom>
        </p:spPr>
      </p:pic>
      <p:pic>
        <p:nvPicPr>
          <p:cNvPr id="13" name="Image 7" descr="preencoded.png"/>
          <p:cNvPicPr>
            <a:picLocks noChangeAspect="1"/>
          </p:cNvPicPr>
          <p:nvPr/>
        </p:nvPicPr>
        <p:blipFill>
          <a:blip r:embed="rId10"/>
          <a:stretch>
            <a:fillRect/>
          </a:stretch>
        </p:blipFill>
        <p:spPr>
          <a:xfrm>
            <a:off x="10947678" y="4997768"/>
            <a:ext cx="1437203" cy="2157889"/>
          </a:xfrm>
          <a:prstGeom prst="rect">
            <a:avLst/>
          </a:prstGeom>
        </p:spPr>
      </p:pic>
      <p:sp>
        <p:nvSpPr>
          <p:cNvPr id="14" name="Text 4"/>
          <p:cNvSpPr/>
          <p:nvPr/>
        </p:nvSpPr>
        <p:spPr>
          <a:xfrm>
            <a:off x="597337" y="7582733"/>
            <a:ext cx="13435727" cy="177522"/>
          </a:xfrm>
          <a:prstGeom prst="rect">
            <a:avLst/>
          </a:prstGeom>
          <a:noFill/>
          <a:ln/>
        </p:spPr>
        <p:txBody>
          <a:bodyPr wrap="none" lIns="0" tIns="0" rIns="0" bIns="0" rtlCol="0" anchor="t"/>
          <a:lstStyle/>
          <a:p>
            <a:pPr marL="0" indent="0" algn="l">
              <a:lnSpc>
                <a:spcPts val="1350"/>
              </a:lnSpc>
              <a:buNone/>
            </a:pPr>
            <a:endParaRPr lang="en-US" sz="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758666"/>
            <a:ext cx="4561284" cy="570071"/>
          </a:xfrm>
          <a:prstGeom prst="rect">
            <a:avLst/>
          </a:prstGeom>
          <a:noFill/>
          <a:ln/>
        </p:spPr>
        <p:txBody>
          <a:bodyPr wrap="none" lIns="0" tIns="0" rIns="0" bIns="0" rtlCol="0" anchor="t"/>
          <a:lstStyle/>
          <a:p>
            <a:pPr marL="0" indent="0" algn="l">
              <a:lnSpc>
                <a:spcPts val="4450"/>
              </a:lnSpc>
              <a:buNone/>
            </a:pPr>
            <a:r>
              <a:rPr lang="en-US" sz="3550" b="1" dirty="0">
                <a:solidFill>
                  <a:srgbClr val="1F1E1E"/>
                </a:solidFill>
                <a:latin typeface="Alexandria Extra Bold" pitchFamily="34" charset="0"/>
                <a:ea typeface="Alexandria Extra Bold" pitchFamily="34" charset="-122"/>
                <a:cs typeface="Alexandria Extra Bold" pitchFamily="34" charset="-120"/>
              </a:rPr>
              <a:t>Business Impact</a:t>
            </a:r>
            <a:endParaRPr lang="en-US" sz="3550" dirty="0"/>
          </a:p>
        </p:txBody>
      </p:sp>
      <p:pic>
        <p:nvPicPr>
          <p:cNvPr id="3" name="Image 0" descr="preencoded.png"/>
          <p:cNvPicPr>
            <a:picLocks noChangeAspect="1"/>
          </p:cNvPicPr>
          <p:nvPr/>
        </p:nvPicPr>
        <p:blipFill>
          <a:blip r:embed="rId3"/>
          <a:stretch>
            <a:fillRect/>
          </a:stretch>
        </p:blipFill>
        <p:spPr>
          <a:xfrm>
            <a:off x="2353508" y="1675328"/>
            <a:ext cx="1007388" cy="1007388"/>
          </a:xfrm>
          <a:prstGeom prst="rect">
            <a:avLst/>
          </a:prstGeom>
        </p:spPr>
      </p:pic>
      <p:sp>
        <p:nvSpPr>
          <p:cNvPr id="4" name="Text 1"/>
          <p:cNvSpPr/>
          <p:nvPr/>
        </p:nvSpPr>
        <p:spPr>
          <a:xfrm>
            <a:off x="1686878" y="2855952"/>
            <a:ext cx="2340650"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Cold Start Solutions</a:t>
            </a:r>
            <a:endParaRPr lang="en-US" sz="1750" dirty="0"/>
          </a:p>
        </p:txBody>
      </p:sp>
      <p:sp>
        <p:nvSpPr>
          <p:cNvPr id="5" name="Text 2"/>
          <p:cNvSpPr/>
          <p:nvPr/>
        </p:nvSpPr>
        <p:spPr>
          <a:xfrm>
            <a:off x="758309" y="3245048"/>
            <a:ext cx="4197906" cy="831890"/>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The model is highly effective for cold-start situations — it can recommend new content based on metadata alone.</a:t>
            </a:r>
            <a:endParaRPr lang="en-US" sz="1350" dirty="0"/>
          </a:p>
        </p:txBody>
      </p:sp>
      <p:pic>
        <p:nvPicPr>
          <p:cNvPr id="6" name="Image 1" descr="preencoded.png"/>
          <p:cNvPicPr>
            <a:picLocks noChangeAspect="1"/>
          </p:cNvPicPr>
          <p:nvPr/>
        </p:nvPicPr>
        <p:blipFill>
          <a:blip r:embed="rId4"/>
          <a:stretch>
            <a:fillRect/>
          </a:stretch>
        </p:blipFill>
        <p:spPr>
          <a:xfrm>
            <a:off x="6811328" y="1675328"/>
            <a:ext cx="1007507" cy="1007507"/>
          </a:xfrm>
          <a:prstGeom prst="rect">
            <a:avLst/>
          </a:prstGeom>
        </p:spPr>
      </p:pic>
      <p:sp>
        <p:nvSpPr>
          <p:cNvPr id="7" name="Text 3"/>
          <p:cNvSpPr/>
          <p:nvPr/>
        </p:nvSpPr>
        <p:spPr>
          <a:xfrm>
            <a:off x="5260419" y="2856071"/>
            <a:ext cx="4109323"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Personalization &amp; Hybrid Approach</a:t>
            </a:r>
            <a:endParaRPr lang="en-US" sz="1750" dirty="0"/>
          </a:p>
        </p:txBody>
      </p:sp>
      <p:sp>
        <p:nvSpPr>
          <p:cNvPr id="8" name="Text 4"/>
          <p:cNvSpPr/>
          <p:nvPr/>
        </p:nvSpPr>
        <p:spPr>
          <a:xfrm>
            <a:off x="5216128" y="3245168"/>
            <a:ext cx="4198025" cy="831890"/>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Due to absence of user feedback, it lacks personalization, making it better suited for hybrid systems with collaborative filtering.</a:t>
            </a:r>
            <a:endParaRPr lang="en-US" sz="1350" dirty="0"/>
          </a:p>
        </p:txBody>
      </p:sp>
      <p:pic>
        <p:nvPicPr>
          <p:cNvPr id="9" name="Image 2" descr="preencoded.png"/>
          <p:cNvPicPr>
            <a:picLocks noChangeAspect="1"/>
          </p:cNvPicPr>
          <p:nvPr/>
        </p:nvPicPr>
        <p:blipFill>
          <a:blip r:embed="rId5"/>
          <a:stretch>
            <a:fillRect/>
          </a:stretch>
        </p:blipFill>
        <p:spPr>
          <a:xfrm>
            <a:off x="11269266" y="1675328"/>
            <a:ext cx="1007507" cy="1007507"/>
          </a:xfrm>
          <a:prstGeom prst="rect">
            <a:avLst/>
          </a:prstGeom>
        </p:spPr>
      </p:pic>
      <p:sp>
        <p:nvSpPr>
          <p:cNvPr id="10" name="Text 5"/>
          <p:cNvSpPr/>
          <p:nvPr/>
        </p:nvSpPr>
        <p:spPr>
          <a:xfrm>
            <a:off x="10632758" y="2856071"/>
            <a:ext cx="2280642"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Content Discovery</a:t>
            </a:r>
            <a:endParaRPr lang="en-US" sz="1750" dirty="0"/>
          </a:p>
        </p:txBody>
      </p:sp>
      <p:sp>
        <p:nvSpPr>
          <p:cNvPr id="11" name="Text 6"/>
          <p:cNvSpPr/>
          <p:nvPr/>
        </p:nvSpPr>
        <p:spPr>
          <a:xfrm>
            <a:off x="9674066" y="3245168"/>
            <a:ext cx="4198025" cy="554593"/>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Highlight lesser-known titles to improve content discovery and user satisfaction.</a:t>
            </a:r>
            <a:endParaRPr lang="en-US" sz="1350" dirty="0"/>
          </a:p>
        </p:txBody>
      </p:sp>
      <p:pic>
        <p:nvPicPr>
          <p:cNvPr id="12" name="Image 3" descr="preencoded.png"/>
          <p:cNvPicPr>
            <a:picLocks noChangeAspect="1"/>
          </p:cNvPicPr>
          <p:nvPr/>
        </p:nvPicPr>
        <p:blipFill>
          <a:blip r:embed="rId6"/>
          <a:stretch>
            <a:fillRect/>
          </a:stretch>
        </p:blipFill>
        <p:spPr>
          <a:xfrm>
            <a:off x="4582358" y="4597003"/>
            <a:ext cx="1007507" cy="1007507"/>
          </a:xfrm>
          <a:prstGeom prst="rect">
            <a:avLst/>
          </a:prstGeom>
        </p:spPr>
      </p:pic>
      <p:sp>
        <p:nvSpPr>
          <p:cNvPr id="13" name="Text 7"/>
          <p:cNvSpPr/>
          <p:nvPr/>
        </p:nvSpPr>
        <p:spPr>
          <a:xfrm>
            <a:off x="3945850" y="5777746"/>
            <a:ext cx="2280642"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Catalog Utilization</a:t>
            </a:r>
            <a:endParaRPr lang="en-US" sz="1750" dirty="0"/>
          </a:p>
        </p:txBody>
      </p:sp>
      <p:sp>
        <p:nvSpPr>
          <p:cNvPr id="14" name="Text 8"/>
          <p:cNvSpPr/>
          <p:nvPr/>
        </p:nvSpPr>
        <p:spPr>
          <a:xfrm>
            <a:off x="2987159" y="6166842"/>
            <a:ext cx="4198025" cy="554593"/>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Promote underwatched titles, increasing catalog diversity </a:t>
            </a:r>
            <a:endParaRPr lang="en-US" sz="1350" dirty="0"/>
          </a:p>
        </p:txBody>
      </p:sp>
      <p:pic>
        <p:nvPicPr>
          <p:cNvPr id="15" name="Image 4" descr="preencoded.png"/>
          <p:cNvPicPr>
            <a:picLocks noChangeAspect="1"/>
          </p:cNvPicPr>
          <p:nvPr/>
        </p:nvPicPr>
        <p:blipFill>
          <a:blip r:embed="rId7"/>
          <a:stretch>
            <a:fillRect/>
          </a:stretch>
        </p:blipFill>
        <p:spPr>
          <a:xfrm>
            <a:off x="9040297" y="4597003"/>
            <a:ext cx="1007507" cy="1007507"/>
          </a:xfrm>
          <a:prstGeom prst="rect">
            <a:avLst/>
          </a:prstGeom>
        </p:spPr>
      </p:pic>
      <p:sp>
        <p:nvSpPr>
          <p:cNvPr id="16" name="Text 9"/>
          <p:cNvSpPr/>
          <p:nvPr/>
        </p:nvSpPr>
        <p:spPr>
          <a:xfrm>
            <a:off x="8317944" y="5777746"/>
            <a:ext cx="2452330"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User Experience (UX)</a:t>
            </a:r>
            <a:endParaRPr lang="en-US" sz="1750" dirty="0"/>
          </a:p>
        </p:txBody>
      </p:sp>
      <p:sp>
        <p:nvSpPr>
          <p:cNvPr id="17" name="Text 10"/>
          <p:cNvSpPr/>
          <p:nvPr/>
        </p:nvSpPr>
        <p:spPr>
          <a:xfrm>
            <a:off x="7445097" y="6166842"/>
            <a:ext cx="4198025" cy="831890"/>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Increase trust with clear explanations (e.g., shared actors/themes). Organize recommendations by format (movie/TV show) </a:t>
            </a:r>
            <a:endParaRPr lang="en-US" sz="1350" dirty="0"/>
          </a:p>
        </p:txBody>
      </p:sp>
      <p:sp>
        <p:nvSpPr>
          <p:cNvPr id="18" name="Text 11"/>
          <p:cNvSpPr/>
          <p:nvPr/>
        </p:nvSpPr>
        <p:spPr>
          <a:xfrm>
            <a:off x="758309" y="7193637"/>
            <a:ext cx="13113782" cy="277297"/>
          </a:xfrm>
          <a:prstGeom prst="rect">
            <a:avLst/>
          </a:prstGeom>
          <a:noFill/>
          <a:ln/>
        </p:spPr>
        <p:txBody>
          <a:bodyPr wrap="none" lIns="0" tIns="0" rIns="0" bIns="0" rtlCol="0" anchor="t"/>
          <a:lstStyle/>
          <a:p>
            <a:pPr marL="0" indent="0" algn="l">
              <a:lnSpc>
                <a:spcPts val="2150"/>
              </a:lnSpc>
              <a:buNone/>
            </a:pP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8309" y="937617"/>
            <a:ext cx="7746802" cy="712708"/>
          </a:xfrm>
          <a:prstGeom prst="rect">
            <a:avLst/>
          </a:prstGeom>
          <a:noFill/>
          <a:ln/>
        </p:spPr>
        <p:txBody>
          <a:bodyPr wrap="none" lIns="0" tIns="0" rIns="0" bIns="0" rtlCol="0" anchor="t"/>
          <a:lstStyle/>
          <a:p>
            <a:pPr marL="0" indent="0" algn="l">
              <a:lnSpc>
                <a:spcPts val="5600"/>
              </a:lnSpc>
              <a:buNone/>
            </a:pPr>
            <a:r>
              <a:rPr lang="en-US" sz="4450" b="1" dirty="0">
                <a:solidFill>
                  <a:srgbClr val="1F1E1E"/>
                </a:solidFill>
                <a:latin typeface="Alexandria Extra Bold" pitchFamily="34" charset="0"/>
                <a:ea typeface="Alexandria Extra Bold" pitchFamily="34" charset="-122"/>
                <a:cs typeface="Alexandria Extra Bold" pitchFamily="34" charset="-120"/>
              </a:rPr>
              <a:t>Model Limitation and Bias</a:t>
            </a:r>
            <a:endParaRPr lang="en-US" sz="4450" dirty="0"/>
          </a:p>
        </p:txBody>
      </p:sp>
      <p:pic>
        <p:nvPicPr>
          <p:cNvPr id="3" name="Image 0" descr="preencoded.png"/>
          <p:cNvPicPr>
            <a:picLocks noChangeAspect="1"/>
          </p:cNvPicPr>
          <p:nvPr/>
        </p:nvPicPr>
        <p:blipFill>
          <a:blip r:embed="rId3"/>
          <a:stretch>
            <a:fillRect/>
          </a:stretch>
        </p:blipFill>
        <p:spPr>
          <a:xfrm>
            <a:off x="758309" y="2083594"/>
            <a:ext cx="541615" cy="541615"/>
          </a:xfrm>
          <a:prstGeom prst="rect">
            <a:avLst/>
          </a:prstGeom>
        </p:spPr>
      </p:pic>
      <p:sp>
        <p:nvSpPr>
          <p:cNvPr id="4" name="Text 1"/>
          <p:cNvSpPr/>
          <p:nvPr/>
        </p:nvSpPr>
        <p:spPr>
          <a:xfrm>
            <a:off x="758309" y="2841784"/>
            <a:ext cx="3034665" cy="712470"/>
          </a:xfrm>
          <a:prstGeom prst="rect">
            <a:avLst/>
          </a:prstGeom>
          <a:noFill/>
          <a:ln/>
        </p:spPr>
        <p:txBody>
          <a:bodyPr wrap="squar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User Preference Limitation</a:t>
            </a:r>
            <a:endParaRPr lang="en-US" sz="2200" dirty="0"/>
          </a:p>
        </p:txBody>
      </p:sp>
      <p:sp>
        <p:nvSpPr>
          <p:cNvPr id="5" name="Text 2"/>
          <p:cNvSpPr/>
          <p:nvPr/>
        </p:nvSpPr>
        <p:spPr>
          <a:xfrm>
            <a:off x="758309" y="3684151"/>
            <a:ext cx="3034665" cy="173355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Lacks personalization, only recommending based on a single title without learning from user history or ratings.</a:t>
            </a:r>
            <a:endParaRPr lang="en-US" sz="1700" dirty="0"/>
          </a:p>
        </p:txBody>
      </p:sp>
      <p:pic>
        <p:nvPicPr>
          <p:cNvPr id="6" name="Image 1" descr="preencoded.png"/>
          <p:cNvPicPr>
            <a:picLocks noChangeAspect="1"/>
          </p:cNvPicPr>
          <p:nvPr/>
        </p:nvPicPr>
        <p:blipFill>
          <a:blip r:embed="rId4"/>
          <a:stretch>
            <a:fillRect/>
          </a:stretch>
        </p:blipFill>
        <p:spPr>
          <a:xfrm>
            <a:off x="4117896" y="2083594"/>
            <a:ext cx="541615" cy="541615"/>
          </a:xfrm>
          <a:prstGeom prst="rect">
            <a:avLst/>
          </a:prstGeom>
        </p:spPr>
      </p:pic>
      <p:sp>
        <p:nvSpPr>
          <p:cNvPr id="7" name="Text 3"/>
          <p:cNvSpPr/>
          <p:nvPr/>
        </p:nvSpPr>
        <p:spPr>
          <a:xfrm>
            <a:off x="4117896" y="2841784"/>
            <a:ext cx="3034784" cy="712470"/>
          </a:xfrm>
          <a:prstGeom prst="rect">
            <a:avLst/>
          </a:prstGeom>
          <a:noFill/>
          <a:ln/>
        </p:spPr>
        <p:txBody>
          <a:bodyPr wrap="squar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Dependence on Metadata</a:t>
            </a:r>
            <a:endParaRPr lang="en-US" sz="2200" dirty="0"/>
          </a:p>
        </p:txBody>
      </p:sp>
      <p:sp>
        <p:nvSpPr>
          <p:cNvPr id="8" name="Text 4"/>
          <p:cNvSpPr/>
          <p:nvPr/>
        </p:nvSpPr>
        <p:spPr>
          <a:xfrm>
            <a:off x="4117896" y="3684151"/>
            <a:ext cx="3034784" cy="208026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Relies on potentially incomplete or overly detailed textual descriptions, impacting recommendation accuracy.</a:t>
            </a:r>
            <a:endParaRPr lang="en-US" sz="1700" dirty="0"/>
          </a:p>
        </p:txBody>
      </p:sp>
      <p:pic>
        <p:nvPicPr>
          <p:cNvPr id="9" name="Image 2" descr="preencoded.png"/>
          <p:cNvPicPr>
            <a:picLocks noChangeAspect="1"/>
          </p:cNvPicPr>
          <p:nvPr/>
        </p:nvPicPr>
        <p:blipFill>
          <a:blip r:embed="rId5"/>
          <a:stretch>
            <a:fillRect/>
          </a:stretch>
        </p:blipFill>
        <p:spPr>
          <a:xfrm>
            <a:off x="7477601" y="2083594"/>
            <a:ext cx="541615" cy="541615"/>
          </a:xfrm>
          <a:prstGeom prst="rect">
            <a:avLst/>
          </a:prstGeom>
        </p:spPr>
      </p:pic>
      <p:sp>
        <p:nvSpPr>
          <p:cNvPr id="10" name="Text 5"/>
          <p:cNvSpPr/>
          <p:nvPr/>
        </p:nvSpPr>
        <p:spPr>
          <a:xfrm>
            <a:off x="7477601" y="2841784"/>
            <a:ext cx="3034784" cy="712470"/>
          </a:xfrm>
          <a:prstGeom prst="rect">
            <a:avLst/>
          </a:prstGeom>
          <a:noFill/>
          <a:ln/>
        </p:spPr>
        <p:txBody>
          <a:bodyPr wrap="squar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Lexical/Semantic Limitations</a:t>
            </a:r>
            <a:endParaRPr lang="en-US" sz="2200" dirty="0"/>
          </a:p>
        </p:txBody>
      </p:sp>
      <p:sp>
        <p:nvSpPr>
          <p:cNvPr id="11" name="Text 6"/>
          <p:cNvSpPr/>
          <p:nvPr/>
        </p:nvSpPr>
        <p:spPr>
          <a:xfrm>
            <a:off x="7477601" y="3684151"/>
            <a:ext cx="3034784" cy="208026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TF-IDF doesn't understand context, so “school” in a dark mystery teen drama and “school” in a light kids’ comedy are the same feature</a:t>
            </a:r>
            <a:endParaRPr lang="en-US" sz="1700" dirty="0"/>
          </a:p>
        </p:txBody>
      </p:sp>
      <p:pic>
        <p:nvPicPr>
          <p:cNvPr id="12" name="Image 3" descr="preencoded.png"/>
          <p:cNvPicPr>
            <a:picLocks noChangeAspect="1"/>
          </p:cNvPicPr>
          <p:nvPr/>
        </p:nvPicPr>
        <p:blipFill>
          <a:blip r:embed="rId6"/>
          <a:stretch>
            <a:fillRect/>
          </a:stretch>
        </p:blipFill>
        <p:spPr>
          <a:xfrm>
            <a:off x="10837307" y="2083594"/>
            <a:ext cx="541615" cy="541615"/>
          </a:xfrm>
          <a:prstGeom prst="rect">
            <a:avLst/>
          </a:prstGeom>
        </p:spPr>
      </p:pic>
      <p:sp>
        <p:nvSpPr>
          <p:cNvPr id="13" name="Text 7"/>
          <p:cNvSpPr/>
          <p:nvPr/>
        </p:nvSpPr>
        <p:spPr>
          <a:xfrm>
            <a:off x="10837307" y="284178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Bias in Data</a:t>
            </a:r>
            <a:endParaRPr lang="en-US" sz="2200" dirty="0"/>
          </a:p>
        </p:txBody>
      </p:sp>
      <p:sp>
        <p:nvSpPr>
          <p:cNvPr id="14" name="Text 8"/>
          <p:cNvSpPr/>
          <p:nvPr/>
        </p:nvSpPr>
        <p:spPr>
          <a:xfrm>
            <a:off x="10837307" y="3327916"/>
            <a:ext cx="3034784" cy="173355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Reflects regional stereotypes or underrepresentation, limiting cross-regional recommendations.</a:t>
            </a:r>
            <a:endParaRPr lang="en-US" sz="1700" dirty="0"/>
          </a:p>
        </p:txBody>
      </p:sp>
      <p:sp>
        <p:nvSpPr>
          <p:cNvPr id="15" name="Text 9"/>
          <p:cNvSpPr/>
          <p:nvPr/>
        </p:nvSpPr>
        <p:spPr>
          <a:xfrm>
            <a:off x="758309" y="6008132"/>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16" name="Text 10"/>
          <p:cNvSpPr/>
          <p:nvPr/>
        </p:nvSpPr>
        <p:spPr>
          <a:xfrm>
            <a:off x="758309" y="6598563"/>
            <a:ext cx="13113782" cy="69342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Improvement Strategy: Incorporate collaborative filtering, semantic embeddings (e.g., BERT), and a feedback loop for continuous refinement.</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938808"/>
            <a:ext cx="6899434" cy="570071"/>
          </a:xfrm>
          <a:prstGeom prst="rect">
            <a:avLst/>
          </a:prstGeom>
          <a:noFill/>
          <a:ln/>
        </p:spPr>
        <p:txBody>
          <a:bodyPr wrap="none" lIns="0" tIns="0" rIns="0" bIns="0" rtlCol="0" anchor="t"/>
          <a:lstStyle/>
          <a:p>
            <a:pPr marL="0" indent="0" algn="l">
              <a:lnSpc>
                <a:spcPts val="4450"/>
              </a:lnSpc>
              <a:buNone/>
            </a:pPr>
            <a:r>
              <a:rPr lang="en-US" sz="3550" b="1" dirty="0">
                <a:solidFill>
                  <a:srgbClr val="1F1E1E"/>
                </a:solidFill>
                <a:latin typeface="Alexandria Extra Bold" pitchFamily="34" charset="0"/>
                <a:ea typeface="Alexandria Extra Bold" pitchFamily="34" charset="-122"/>
                <a:cs typeface="Alexandria Extra Bold" pitchFamily="34" charset="-120"/>
              </a:rPr>
              <a:t>Future Scope and Conclusion</a:t>
            </a:r>
            <a:endParaRPr lang="en-US" sz="3550" dirty="0"/>
          </a:p>
        </p:txBody>
      </p:sp>
      <p:sp>
        <p:nvSpPr>
          <p:cNvPr id="4" name="Text 1"/>
          <p:cNvSpPr/>
          <p:nvPr/>
        </p:nvSpPr>
        <p:spPr>
          <a:xfrm>
            <a:off x="758309" y="1855351"/>
            <a:ext cx="3683675" cy="571976"/>
          </a:xfrm>
          <a:prstGeom prst="rect">
            <a:avLst/>
          </a:prstGeom>
          <a:noFill/>
          <a:ln/>
        </p:spPr>
        <p:txBody>
          <a:bodyPr wrap="none" lIns="0" tIns="0" rIns="0" bIns="0" rtlCol="0" anchor="t"/>
          <a:lstStyle/>
          <a:p>
            <a:pPr marL="0" indent="0" algn="ctr">
              <a:lnSpc>
                <a:spcPts val="4500"/>
              </a:lnSpc>
              <a:buNone/>
            </a:pPr>
            <a:r>
              <a:rPr lang="en-US" sz="4500" b="1" dirty="0">
                <a:solidFill>
                  <a:srgbClr val="3B3535"/>
                </a:solidFill>
                <a:latin typeface="Alexandria Extra Bold" pitchFamily="34" charset="0"/>
                <a:ea typeface="Alexandria Extra Bold" pitchFamily="34" charset="-122"/>
                <a:cs typeface="Alexandria Extra Bold" pitchFamily="34" charset="-120"/>
              </a:rPr>
              <a:t>89%</a:t>
            </a:r>
            <a:endParaRPr lang="en-US" sz="4500" dirty="0"/>
          </a:p>
        </p:txBody>
      </p:sp>
      <p:sp>
        <p:nvSpPr>
          <p:cNvPr id="5" name="Text 2"/>
          <p:cNvSpPr/>
          <p:nvPr/>
        </p:nvSpPr>
        <p:spPr>
          <a:xfrm>
            <a:off x="1459825" y="2643783"/>
            <a:ext cx="2280642"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Novelty Score</a:t>
            </a:r>
            <a:endParaRPr lang="en-US" sz="1750" dirty="0"/>
          </a:p>
        </p:txBody>
      </p:sp>
      <p:sp>
        <p:nvSpPr>
          <p:cNvPr id="6" name="Text 3"/>
          <p:cNvSpPr/>
          <p:nvPr/>
        </p:nvSpPr>
        <p:spPr>
          <a:xfrm>
            <a:off x="758309" y="3032879"/>
            <a:ext cx="3683675" cy="554593"/>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Unique recommendations across test cases</a:t>
            </a:r>
            <a:endParaRPr lang="en-US" sz="1350" dirty="0"/>
          </a:p>
        </p:txBody>
      </p:sp>
      <p:sp>
        <p:nvSpPr>
          <p:cNvPr id="7" name="Text 4"/>
          <p:cNvSpPr/>
          <p:nvPr/>
        </p:nvSpPr>
        <p:spPr>
          <a:xfrm>
            <a:off x="4701897" y="1855351"/>
            <a:ext cx="3683794" cy="571976"/>
          </a:xfrm>
          <a:prstGeom prst="rect">
            <a:avLst/>
          </a:prstGeom>
          <a:noFill/>
          <a:ln/>
        </p:spPr>
        <p:txBody>
          <a:bodyPr wrap="none" lIns="0" tIns="0" rIns="0" bIns="0" rtlCol="0" anchor="t"/>
          <a:lstStyle/>
          <a:p>
            <a:pPr marL="0" indent="0" algn="ctr">
              <a:lnSpc>
                <a:spcPts val="4500"/>
              </a:lnSpc>
              <a:buNone/>
            </a:pPr>
            <a:r>
              <a:rPr lang="en-US" sz="4500" b="1" dirty="0">
                <a:solidFill>
                  <a:srgbClr val="3B3535"/>
                </a:solidFill>
                <a:latin typeface="Alexandria Extra Bold" pitchFamily="34" charset="0"/>
                <a:ea typeface="Alexandria Extra Bold" pitchFamily="34" charset="-122"/>
                <a:cs typeface="Alexandria Extra Bold" pitchFamily="34" charset="-120"/>
              </a:rPr>
              <a:t>10%</a:t>
            </a:r>
            <a:endParaRPr lang="en-US" sz="4500" dirty="0"/>
          </a:p>
        </p:txBody>
      </p:sp>
      <p:sp>
        <p:nvSpPr>
          <p:cNvPr id="8" name="Text 5"/>
          <p:cNvSpPr/>
          <p:nvPr/>
        </p:nvSpPr>
        <p:spPr>
          <a:xfrm>
            <a:off x="5403413" y="2643783"/>
            <a:ext cx="2280642"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Catalog Coverage</a:t>
            </a:r>
            <a:endParaRPr lang="en-US" sz="1750" dirty="0"/>
          </a:p>
        </p:txBody>
      </p:sp>
      <p:sp>
        <p:nvSpPr>
          <p:cNvPr id="9" name="Text 6"/>
          <p:cNvSpPr/>
          <p:nvPr/>
        </p:nvSpPr>
        <p:spPr>
          <a:xfrm>
            <a:off x="4701897" y="3032879"/>
            <a:ext cx="3683794" cy="277297"/>
          </a:xfrm>
          <a:prstGeom prst="rect">
            <a:avLst/>
          </a:prstGeom>
          <a:noFill/>
          <a:ln/>
        </p:spPr>
        <p:txBody>
          <a:bodyPr wrap="non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Of Netflix library recommended</a:t>
            </a:r>
            <a:endParaRPr lang="en-US" sz="1350" dirty="0"/>
          </a:p>
        </p:txBody>
      </p:sp>
      <p:sp>
        <p:nvSpPr>
          <p:cNvPr id="10" name="Text 7"/>
          <p:cNvSpPr/>
          <p:nvPr/>
        </p:nvSpPr>
        <p:spPr>
          <a:xfrm>
            <a:off x="2730103" y="4193977"/>
            <a:ext cx="3683675" cy="571976"/>
          </a:xfrm>
          <a:prstGeom prst="rect">
            <a:avLst/>
          </a:prstGeom>
          <a:noFill/>
          <a:ln/>
        </p:spPr>
        <p:txBody>
          <a:bodyPr wrap="none" lIns="0" tIns="0" rIns="0" bIns="0" rtlCol="0" anchor="t"/>
          <a:lstStyle/>
          <a:p>
            <a:pPr marL="0" indent="0" algn="ctr">
              <a:lnSpc>
                <a:spcPts val="4500"/>
              </a:lnSpc>
              <a:buNone/>
            </a:pPr>
            <a:r>
              <a:rPr lang="en-US" sz="4500" b="1" dirty="0">
                <a:solidFill>
                  <a:srgbClr val="3B3535"/>
                </a:solidFill>
                <a:latin typeface="Alexandria Extra Bold" pitchFamily="34" charset="0"/>
                <a:ea typeface="Alexandria Extra Bold" pitchFamily="34" charset="-122"/>
                <a:cs typeface="Alexandria Extra Bold" pitchFamily="34" charset="-120"/>
              </a:rPr>
              <a:t>0.093</a:t>
            </a:r>
            <a:endParaRPr lang="en-US" sz="4500" dirty="0"/>
          </a:p>
        </p:txBody>
      </p:sp>
      <p:sp>
        <p:nvSpPr>
          <p:cNvPr id="11" name="Text 8"/>
          <p:cNvSpPr/>
          <p:nvPr/>
        </p:nvSpPr>
        <p:spPr>
          <a:xfrm>
            <a:off x="3431619" y="4982408"/>
            <a:ext cx="2280642" cy="285155"/>
          </a:xfrm>
          <a:prstGeom prst="rect">
            <a:avLst/>
          </a:prstGeom>
          <a:noFill/>
          <a:ln/>
        </p:spPr>
        <p:txBody>
          <a:bodyPr wrap="none" lIns="0" tIns="0" rIns="0" bIns="0" rtlCol="0" anchor="t"/>
          <a:lstStyle/>
          <a:p>
            <a:pPr marL="0" indent="0" algn="ctr">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Diversity Score</a:t>
            </a:r>
            <a:endParaRPr lang="en-US" sz="1750" dirty="0"/>
          </a:p>
        </p:txBody>
      </p:sp>
      <p:sp>
        <p:nvSpPr>
          <p:cNvPr id="12" name="Text 9"/>
          <p:cNvSpPr/>
          <p:nvPr/>
        </p:nvSpPr>
        <p:spPr>
          <a:xfrm>
            <a:off x="2730103" y="5371505"/>
            <a:ext cx="3683675" cy="554593"/>
          </a:xfrm>
          <a:prstGeom prst="rect">
            <a:avLst/>
          </a:prstGeom>
          <a:noFill/>
          <a:ln/>
        </p:spPr>
        <p:txBody>
          <a:bodyPr wrap="square" lIns="0" tIns="0" rIns="0" bIns="0" rtlCol="0" anchor="t"/>
          <a:lstStyle/>
          <a:p>
            <a:pPr marL="0" indent="0" algn="ctr">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Low ILS indicates high recommendation diversity</a:t>
            </a:r>
            <a:endParaRPr lang="en-US" sz="1350" dirty="0"/>
          </a:p>
        </p:txBody>
      </p:sp>
      <p:sp>
        <p:nvSpPr>
          <p:cNvPr id="13" name="Text 10"/>
          <p:cNvSpPr/>
          <p:nvPr/>
        </p:nvSpPr>
        <p:spPr>
          <a:xfrm>
            <a:off x="758309" y="6121003"/>
            <a:ext cx="7627382" cy="5545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Our content-based recommendation system successfully balances relevance with discovery, helping users find both similar content and unexpected gems.</a:t>
            </a:r>
            <a:endParaRPr lang="en-US" sz="1350" dirty="0"/>
          </a:p>
        </p:txBody>
      </p:sp>
      <p:sp>
        <p:nvSpPr>
          <p:cNvPr id="14" name="Text 11"/>
          <p:cNvSpPr/>
          <p:nvPr/>
        </p:nvSpPr>
        <p:spPr>
          <a:xfrm>
            <a:off x="758309" y="6736199"/>
            <a:ext cx="7627382" cy="5545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 Future improvements will focus on hybrid approaches combining content-based and collaborative filtering techniques to further personalize the user experience.</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381018" y="3233023"/>
            <a:ext cx="7868245" cy="983575"/>
          </a:xfrm>
          <a:prstGeom prst="rect">
            <a:avLst/>
          </a:prstGeom>
          <a:noFill/>
          <a:ln/>
        </p:spPr>
        <p:txBody>
          <a:bodyPr wrap="none" lIns="0" tIns="0" rIns="0" bIns="0" rtlCol="0" anchor="t"/>
          <a:lstStyle/>
          <a:p>
            <a:pPr marL="0" indent="0" algn="ctr">
              <a:lnSpc>
                <a:spcPts val="7700"/>
              </a:lnSpc>
              <a:buNone/>
            </a:pPr>
            <a:r>
              <a:rPr lang="en-US" sz="6150" b="1" dirty="0">
                <a:solidFill>
                  <a:srgbClr val="1F1E1E"/>
                </a:solidFill>
                <a:latin typeface="Alexandria Extra Bold" pitchFamily="34" charset="0"/>
                <a:ea typeface="Alexandria Extra Bold" pitchFamily="34" charset="-122"/>
                <a:cs typeface="Alexandria Extra Bold" pitchFamily="34" charset="-120"/>
              </a:rPr>
              <a:t>Thank you!</a:t>
            </a:r>
            <a:endParaRPr lang="en-US" sz="6150" dirty="0"/>
          </a:p>
        </p:txBody>
      </p:sp>
      <p:sp>
        <p:nvSpPr>
          <p:cNvPr id="3" name="Text 1"/>
          <p:cNvSpPr/>
          <p:nvPr/>
        </p:nvSpPr>
        <p:spPr>
          <a:xfrm>
            <a:off x="758309" y="4649867"/>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710934"/>
            <a:ext cx="5839897" cy="712708"/>
          </a:xfrm>
          <a:prstGeom prst="rect">
            <a:avLst/>
          </a:prstGeom>
          <a:noFill/>
          <a:ln/>
        </p:spPr>
        <p:txBody>
          <a:bodyPr wrap="none" lIns="0" tIns="0" rIns="0" bIns="0" rtlCol="0" anchor="t"/>
          <a:lstStyle/>
          <a:p>
            <a:pPr marL="0" indent="0" algn="l">
              <a:lnSpc>
                <a:spcPts val="5600"/>
              </a:lnSpc>
              <a:buNone/>
            </a:pPr>
            <a:r>
              <a:rPr lang="en-US" sz="4450" b="1" dirty="0">
                <a:solidFill>
                  <a:srgbClr val="1F1E1E"/>
                </a:solidFill>
                <a:latin typeface="Alexandria Extra Bold" pitchFamily="34" charset="0"/>
                <a:ea typeface="Alexandria Extra Bold" pitchFamily="34" charset="-122"/>
                <a:cs typeface="Alexandria Extra Bold" pitchFamily="34" charset="-120"/>
              </a:rPr>
              <a:t>Problem Statement</a:t>
            </a:r>
            <a:endParaRPr lang="en-US" sz="4450" dirty="0"/>
          </a:p>
        </p:txBody>
      </p:sp>
      <p:sp>
        <p:nvSpPr>
          <p:cNvPr id="4" name="Shape 1"/>
          <p:cNvSpPr/>
          <p:nvPr/>
        </p:nvSpPr>
        <p:spPr>
          <a:xfrm>
            <a:off x="6244709" y="3992285"/>
            <a:ext cx="487442" cy="487442"/>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6317397" y="4022229"/>
            <a:ext cx="342067" cy="427553"/>
          </a:xfrm>
          <a:prstGeom prst="rect">
            <a:avLst/>
          </a:prstGeom>
        </p:spPr>
      </p:pic>
      <p:sp>
        <p:nvSpPr>
          <p:cNvPr id="6" name="Text 2"/>
          <p:cNvSpPr/>
          <p:nvPr/>
        </p:nvSpPr>
        <p:spPr>
          <a:xfrm>
            <a:off x="6948726" y="399228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Alexandria Extra Bold" pitchFamily="34" charset="0"/>
                <a:ea typeface="Alexandria Extra Bold" pitchFamily="34" charset="-122"/>
                <a:cs typeface="Alexandria Extra Bold" pitchFamily="34" charset="-120"/>
              </a:rPr>
              <a:t>Project Goal</a:t>
            </a:r>
            <a:endParaRPr lang="en-US" sz="2200" dirty="0"/>
          </a:p>
        </p:txBody>
      </p:sp>
      <p:sp>
        <p:nvSpPr>
          <p:cNvPr id="7" name="Text 3"/>
          <p:cNvSpPr/>
          <p:nvPr/>
        </p:nvSpPr>
        <p:spPr>
          <a:xfrm>
            <a:off x="6948726" y="4478417"/>
            <a:ext cx="6923365" cy="1040130"/>
          </a:xfrm>
          <a:prstGeom prst="rect">
            <a:avLst/>
          </a:prstGeom>
          <a:noFill/>
          <a:ln/>
        </p:spPr>
        <p:txBody>
          <a:bodyPr wrap="square" lIns="0" tIns="0" rIns="0" bIns="0" rtlCol="0" anchor="t"/>
          <a:lstStyle/>
          <a:p>
            <a:pPr marL="0" indent="0" algn="l">
              <a:lnSpc>
                <a:spcPts val="2700"/>
              </a:lnSpc>
              <a:buNone/>
            </a:pPr>
            <a:r>
              <a:rPr lang="en-US" sz="1700" b="1" dirty="0">
                <a:solidFill>
                  <a:srgbClr val="3B3535"/>
                </a:solidFill>
                <a:latin typeface="Sora Extra Bold" pitchFamily="34" charset="0"/>
                <a:ea typeface="Sora Extra Bold" pitchFamily="34" charset="-122"/>
                <a:cs typeface="Sora Extra Bold" pitchFamily="34" charset="-120"/>
              </a:rPr>
              <a:t>This project aims to develop a content-based recommendation system and provide relevant movie suggestions based on movie features.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3427" y="593527"/>
            <a:ext cx="6289358" cy="566380"/>
          </a:xfrm>
          <a:prstGeom prst="rect">
            <a:avLst/>
          </a:prstGeom>
          <a:noFill/>
          <a:ln/>
        </p:spPr>
        <p:txBody>
          <a:bodyPr wrap="none" lIns="0" tIns="0" rIns="0" bIns="0" rtlCol="0" anchor="t"/>
          <a:lstStyle/>
          <a:p>
            <a:pPr marL="0" indent="0" algn="l">
              <a:lnSpc>
                <a:spcPts val="4450"/>
              </a:lnSpc>
              <a:buNone/>
            </a:pPr>
            <a:r>
              <a:rPr lang="en-US" sz="3550" b="1" dirty="0">
                <a:solidFill>
                  <a:srgbClr val="1F1E1E"/>
                </a:solidFill>
                <a:latin typeface="Alexandria Extra Bold" pitchFamily="34" charset="0"/>
                <a:ea typeface="Alexandria Extra Bold" pitchFamily="34" charset="-122"/>
                <a:cs typeface="Alexandria Extra Bold" pitchFamily="34" charset="-120"/>
              </a:rPr>
              <a:t>Recap and Today's Agenda</a:t>
            </a:r>
            <a:endParaRPr lang="en-US" sz="3550" dirty="0"/>
          </a:p>
        </p:txBody>
      </p:sp>
      <p:sp>
        <p:nvSpPr>
          <p:cNvPr id="3" name="Shape 1"/>
          <p:cNvSpPr/>
          <p:nvPr/>
        </p:nvSpPr>
        <p:spPr>
          <a:xfrm>
            <a:off x="947142" y="1611868"/>
            <a:ext cx="22860" cy="5290542"/>
          </a:xfrm>
          <a:prstGeom prst="roundRect">
            <a:avLst>
              <a:gd name="adj" fmla="val 316403"/>
            </a:avLst>
          </a:prstGeom>
          <a:solidFill>
            <a:srgbClr val="BBC2DC"/>
          </a:solidFill>
          <a:ln/>
        </p:spPr>
        <p:txBody>
          <a:bodyPr/>
          <a:lstStyle/>
          <a:p>
            <a:endParaRPr lang="en-US"/>
          </a:p>
        </p:txBody>
      </p:sp>
      <p:sp>
        <p:nvSpPr>
          <p:cNvPr id="4" name="Shape 2"/>
          <p:cNvSpPr/>
          <p:nvPr/>
        </p:nvSpPr>
        <p:spPr>
          <a:xfrm>
            <a:off x="1117997" y="1987868"/>
            <a:ext cx="516612" cy="22860"/>
          </a:xfrm>
          <a:prstGeom prst="roundRect">
            <a:avLst>
              <a:gd name="adj" fmla="val 316403"/>
            </a:avLst>
          </a:prstGeom>
          <a:solidFill>
            <a:srgbClr val="BBC2DC"/>
          </a:solidFill>
          <a:ln/>
        </p:spPr>
        <p:txBody>
          <a:bodyPr/>
          <a:lstStyle/>
          <a:p>
            <a:endParaRPr lang="en-US"/>
          </a:p>
        </p:txBody>
      </p:sp>
      <p:sp>
        <p:nvSpPr>
          <p:cNvPr id="5" name="Shape 3"/>
          <p:cNvSpPr/>
          <p:nvPr/>
        </p:nvSpPr>
        <p:spPr>
          <a:xfrm>
            <a:off x="753427" y="1805583"/>
            <a:ext cx="387429" cy="387429"/>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6" name="Image 0" descr="preencoded.png"/>
          <p:cNvPicPr>
            <a:picLocks noChangeAspect="1"/>
          </p:cNvPicPr>
          <p:nvPr/>
        </p:nvPicPr>
        <p:blipFill>
          <a:blip r:embed="rId3"/>
          <a:stretch>
            <a:fillRect/>
          </a:stretch>
        </p:blipFill>
        <p:spPr>
          <a:xfrm>
            <a:off x="811232" y="1829395"/>
            <a:ext cx="271820" cy="339804"/>
          </a:xfrm>
          <a:prstGeom prst="rect">
            <a:avLst/>
          </a:prstGeom>
        </p:spPr>
      </p:pic>
      <p:sp>
        <p:nvSpPr>
          <p:cNvPr id="7" name="Text 4"/>
          <p:cNvSpPr/>
          <p:nvPr/>
        </p:nvSpPr>
        <p:spPr>
          <a:xfrm>
            <a:off x="1808202" y="1784033"/>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Milestone-1</a:t>
            </a:r>
            <a:endParaRPr lang="en-US" sz="1750" dirty="0"/>
          </a:p>
        </p:txBody>
      </p:sp>
      <p:sp>
        <p:nvSpPr>
          <p:cNvPr id="8" name="Text 5"/>
          <p:cNvSpPr/>
          <p:nvPr/>
        </p:nvSpPr>
        <p:spPr>
          <a:xfrm>
            <a:off x="1808202" y="2239328"/>
            <a:ext cx="5296972"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Project Proposal &amp; Data Preparation</a:t>
            </a:r>
            <a:endParaRPr lang="en-US" sz="1350" dirty="0"/>
          </a:p>
        </p:txBody>
      </p:sp>
      <p:sp>
        <p:nvSpPr>
          <p:cNvPr id="9" name="Shape 6"/>
          <p:cNvSpPr/>
          <p:nvPr/>
        </p:nvSpPr>
        <p:spPr>
          <a:xfrm>
            <a:off x="1117997" y="3235047"/>
            <a:ext cx="516612" cy="22860"/>
          </a:xfrm>
          <a:prstGeom prst="roundRect">
            <a:avLst>
              <a:gd name="adj" fmla="val 316403"/>
            </a:avLst>
          </a:prstGeom>
          <a:solidFill>
            <a:srgbClr val="BBC2DC"/>
          </a:solidFill>
          <a:ln/>
        </p:spPr>
        <p:txBody>
          <a:bodyPr/>
          <a:lstStyle/>
          <a:p>
            <a:endParaRPr lang="en-US"/>
          </a:p>
        </p:txBody>
      </p:sp>
      <p:sp>
        <p:nvSpPr>
          <p:cNvPr id="10" name="Shape 7"/>
          <p:cNvSpPr/>
          <p:nvPr/>
        </p:nvSpPr>
        <p:spPr>
          <a:xfrm>
            <a:off x="753427" y="3052763"/>
            <a:ext cx="387429" cy="387429"/>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11" name="Image 1" descr="preencoded.png"/>
          <p:cNvPicPr>
            <a:picLocks noChangeAspect="1"/>
          </p:cNvPicPr>
          <p:nvPr/>
        </p:nvPicPr>
        <p:blipFill>
          <a:blip r:embed="rId4"/>
          <a:stretch>
            <a:fillRect/>
          </a:stretch>
        </p:blipFill>
        <p:spPr>
          <a:xfrm>
            <a:off x="811232" y="3076575"/>
            <a:ext cx="271820" cy="339804"/>
          </a:xfrm>
          <a:prstGeom prst="rect">
            <a:avLst/>
          </a:prstGeom>
        </p:spPr>
      </p:pic>
      <p:sp>
        <p:nvSpPr>
          <p:cNvPr id="12" name="Text 8"/>
          <p:cNvSpPr/>
          <p:nvPr/>
        </p:nvSpPr>
        <p:spPr>
          <a:xfrm>
            <a:off x="1808202" y="3031212"/>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Milestone-2</a:t>
            </a:r>
            <a:endParaRPr lang="en-US" sz="1750" dirty="0"/>
          </a:p>
        </p:txBody>
      </p:sp>
      <p:sp>
        <p:nvSpPr>
          <p:cNvPr id="13" name="Text 9"/>
          <p:cNvSpPr/>
          <p:nvPr/>
        </p:nvSpPr>
        <p:spPr>
          <a:xfrm>
            <a:off x="1808202" y="3486507"/>
            <a:ext cx="5296972"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Analysis &amp; Model Development</a:t>
            </a:r>
            <a:endParaRPr lang="en-US" sz="1350" dirty="0"/>
          </a:p>
        </p:txBody>
      </p:sp>
      <p:sp>
        <p:nvSpPr>
          <p:cNvPr id="14" name="Shape 10"/>
          <p:cNvSpPr/>
          <p:nvPr/>
        </p:nvSpPr>
        <p:spPr>
          <a:xfrm>
            <a:off x="1117997" y="4482227"/>
            <a:ext cx="516612" cy="22860"/>
          </a:xfrm>
          <a:prstGeom prst="roundRect">
            <a:avLst>
              <a:gd name="adj" fmla="val 316403"/>
            </a:avLst>
          </a:prstGeom>
          <a:solidFill>
            <a:srgbClr val="BBC2DC"/>
          </a:solidFill>
          <a:ln/>
        </p:spPr>
        <p:txBody>
          <a:bodyPr/>
          <a:lstStyle/>
          <a:p>
            <a:endParaRPr lang="en-US"/>
          </a:p>
        </p:txBody>
      </p:sp>
      <p:sp>
        <p:nvSpPr>
          <p:cNvPr id="15" name="Shape 11"/>
          <p:cNvSpPr/>
          <p:nvPr/>
        </p:nvSpPr>
        <p:spPr>
          <a:xfrm>
            <a:off x="753427" y="4299942"/>
            <a:ext cx="387429" cy="387429"/>
          </a:xfrm>
          <a:prstGeom prst="roundRect">
            <a:avLst>
              <a:gd name="adj" fmla="val 18669"/>
            </a:avLst>
          </a:prstGeom>
          <a:solidFill>
            <a:srgbClr val="D5DCF6"/>
          </a:solidFill>
          <a:ln w="7620">
            <a:solidFill>
              <a:srgbClr val="BBC2DC"/>
            </a:solidFill>
            <a:prstDash val="solid"/>
          </a:ln>
        </p:spPr>
        <p:txBody>
          <a:bodyPr/>
          <a:lstStyle/>
          <a:p>
            <a:endParaRPr lang="en-US"/>
          </a:p>
        </p:txBody>
      </p:sp>
      <p:pic>
        <p:nvPicPr>
          <p:cNvPr id="16" name="Image 2" descr="preencoded.png"/>
          <p:cNvPicPr>
            <a:picLocks noChangeAspect="1"/>
          </p:cNvPicPr>
          <p:nvPr/>
        </p:nvPicPr>
        <p:blipFill>
          <a:blip r:embed="rId5"/>
          <a:stretch>
            <a:fillRect/>
          </a:stretch>
        </p:blipFill>
        <p:spPr>
          <a:xfrm>
            <a:off x="811232" y="4323755"/>
            <a:ext cx="271820" cy="339804"/>
          </a:xfrm>
          <a:prstGeom prst="rect">
            <a:avLst/>
          </a:prstGeom>
        </p:spPr>
      </p:pic>
      <p:sp>
        <p:nvSpPr>
          <p:cNvPr id="17" name="Text 12"/>
          <p:cNvSpPr/>
          <p:nvPr/>
        </p:nvSpPr>
        <p:spPr>
          <a:xfrm>
            <a:off x="1808202" y="4278392"/>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Milestone-3</a:t>
            </a:r>
            <a:endParaRPr lang="en-US" sz="1750" dirty="0"/>
          </a:p>
        </p:txBody>
      </p:sp>
      <p:sp>
        <p:nvSpPr>
          <p:cNvPr id="18" name="Text 13"/>
          <p:cNvSpPr/>
          <p:nvPr/>
        </p:nvSpPr>
        <p:spPr>
          <a:xfrm>
            <a:off x="1808202" y="4733687"/>
            <a:ext cx="5296972"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Draft Results &amp; Model Evaluation</a:t>
            </a:r>
            <a:endParaRPr lang="en-US" sz="1350" dirty="0"/>
          </a:p>
        </p:txBody>
      </p:sp>
      <p:sp>
        <p:nvSpPr>
          <p:cNvPr id="19" name="Text 14"/>
          <p:cNvSpPr/>
          <p:nvPr/>
        </p:nvSpPr>
        <p:spPr>
          <a:xfrm>
            <a:off x="1808202" y="5163979"/>
            <a:ext cx="5296972"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1. Model Evaluation</a:t>
            </a:r>
            <a:endParaRPr lang="en-US" sz="1350" dirty="0"/>
          </a:p>
        </p:txBody>
      </p:sp>
      <p:sp>
        <p:nvSpPr>
          <p:cNvPr id="20" name="Text 15"/>
          <p:cNvSpPr/>
          <p:nvPr/>
        </p:nvSpPr>
        <p:spPr>
          <a:xfrm>
            <a:off x="1808202" y="5594271"/>
            <a:ext cx="5296972"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2. Feature &amp; Error Analysis</a:t>
            </a:r>
            <a:endParaRPr lang="en-US" sz="1350" dirty="0"/>
          </a:p>
        </p:txBody>
      </p:sp>
      <p:sp>
        <p:nvSpPr>
          <p:cNvPr id="21" name="Text 16"/>
          <p:cNvSpPr/>
          <p:nvPr/>
        </p:nvSpPr>
        <p:spPr>
          <a:xfrm>
            <a:off x="1808202" y="6024563"/>
            <a:ext cx="5296972"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3. Insights &amp; Business applications</a:t>
            </a:r>
            <a:endParaRPr lang="en-US" sz="1350" dirty="0"/>
          </a:p>
        </p:txBody>
      </p:sp>
      <p:sp>
        <p:nvSpPr>
          <p:cNvPr id="22" name="Text 17"/>
          <p:cNvSpPr/>
          <p:nvPr/>
        </p:nvSpPr>
        <p:spPr>
          <a:xfrm>
            <a:off x="1808202" y="6454854"/>
            <a:ext cx="5296972"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4. Model Limitations and Bias</a:t>
            </a:r>
            <a:endParaRPr lang="en-US" sz="1350" dirty="0"/>
          </a:p>
        </p:txBody>
      </p:sp>
      <p:sp>
        <p:nvSpPr>
          <p:cNvPr id="23" name="Text 18"/>
          <p:cNvSpPr/>
          <p:nvPr/>
        </p:nvSpPr>
        <p:spPr>
          <a:xfrm>
            <a:off x="7532846" y="1590318"/>
            <a:ext cx="5046226" cy="283131"/>
          </a:xfrm>
          <a:prstGeom prst="rect">
            <a:avLst/>
          </a:prstGeom>
          <a:noFill/>
          <a:ln/>
        </p:spPr>
        <p:txBody>
          <a:bodyPr wrap="none" lIns="0" tIns="0" rIns="0" bIns="0" rtlCol="0" anchor="t"/>
          <a:lstStyle/>
          <a:p>
            <a:pPr marL="0" indent="0" algn="l">
              <a:lnSpc>
                <a:spcPts val="2200"/>
              </a:lnSpc>
              <a:buNone/>
            </a:pPr>
            <a:r>
              <a:rPr lang="en-US" sz="1750" b="1" dirty="0">
                <a:solidFill>
                  <a:srgbClr val="1F1E1E"/>
                </a:solidFill>
                <a:latin typeface="Alexandria Extra Bold" pitchFamily="34" charset="0"/>
                <a:ea typeface="Alexandria Extra Bold" pitchFamily="34" charset="-122"/>
                <a:cs typeface="Alexandria Extra Bold" pitchFamily="34" charset="-120"/>
              </a:rPr>
              <a:t>TF-IDF with Cosine Similarity Methodology</a:t>
            </a:r>
            <a:endParaRPr lang="en-US" sz="1750" dirty="0"/>
          </a:p>
        </p:txBody>
      </p:sp>
      <p:pic>
        <p:nvPicPr>
          <p:cNvPr id="24" name="Image 3" descr="preencoded.png"/>
          <p:cNvPicPr>
            <a:picLocks noChangeAspect="1"/>
          </p:cNvPicPr>
          <p:nvPr/>
        </p:nvPicPr>
        <p:blipFill>
          <a:blip r:embed="rId6"/>
          <a:stretch>
            <a:fillRect/>
          </a:stretch>
        </p:blipFill>
        <p:spPr>
          <a:xfrm>
            <a:off x="7532846" y="2067163"/>
            <a:ext cx="861060" cy="1075015"/>
          </a:xfrm>
          <a:prstGeom prst="rect">
            <a:avLst/>
          </a:prstGeom>
        </p:spPr>
      </p:pic>
      <p:sp>
        <p:nvSpPr>
          <p:cNvPr id="25" name="Text 19"/>
          <p:cNvSpPr/>
          <p:nvPr/>
        </p:nvSpPr>
        <p:spPr>
          <a:xfrm>
            <a:off x="8652153" y="2239328"/>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Input</a:t>
            </a:r>
            <a:endParaRPr lang="en-US" sz="1750" dirty="0"/>
          </a:p>
        </p:txBody>
      </p:sp>
      <p:sp>
        <p:nvSpPr>
          <p:cNvPr id="26" name="Text 20"/>
          <p:cNvSpPr/>
          <p:nvPr/>
        </p:nvSpPr>
        <p:spPr>
          <a:xfrm>
            <a:off x="8652153" y="2694623"/>
            <a:ext cx="5232440"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User selects 1 movie or TV show</a:t>
            </a:r>
            <a:endParaRPr lang="en-US" sz="1350" dirty="0"/>
          </a:p>
        </p:txBody>
      </p:sp>
      <p:pic>
        <p:nvPicPr>
          <p:cNvPr id="27" name="Image 4" descr="preencoded.png"/>
          <p:cNvPicPr>
            <a:picLocks noChangeAspect="1"/>
          </p:cNvPicPr>
          <p:nvPr/>
        </p:nvPicPr>
        <p:blipFill>
          <a:blip r:embed="rId7"/>
          <a:stretch>
            <a:fillRect/>
          </a:stretch>
        </p:blipFill>
        <p:spPr>
          <a:xfrm>
            <a:off x="7532846" y="3142178"/>
            <a:ext cx="861060" cy="1075015"/>
          </a:xfrm>
          <a:prstGeom prst="rect">
            <a:avLst/>
          </a:prstGeom>
        </p:spPr>
      </p:pic>
      <p:sp>
        <p:nvSpPr>
          <p:cNvPr id="28" name="Text 21"/>
          <p:cNvSpPr/>
          <p:nvPr/>
        </p:nvSpPr>
        <p:spPr>
          <a:xfrm>
            <a:off x="8652153" y="3314343"/>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Feature Extraction</a:t>
            </a:r>
            <a:endParaRPr lang="en-US" sz="1750" dirty="0"/>
          </a:p>
        </p:txBody>
      </p:sp>
      <p:sp>
        <p:nvSpPr>
          <p:cNvPr id="29" name="Text 22"/>
          <p:cNvSpPr/>
          <p:nvPr/>
        </p:nvSpPr>
        <p:spPr>
          <a:xfrm>
            <a:off x="8652153" y="3769638"/>
            <a:ext cx="5232440"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Extract text features from movie descriptions</a:t>
            </a:r>
            <a:endParaRPr lang="en-US" sz="1350" dirty="0"/>
          </a:p>
        </p:txBody>
      </p:sp>
      <p:pic>
        <p:nvPicPr>
          <p:cNvPr id="30" name="Image 5" descr="preencoded.png"/>
          <p:cNvPicPr>
            <a:picLocks noChangeAspect="1"/>
          </p:cNvPicPr>
          <p:nvPr/>
        </p:nvPicPr>
        <p:blipFill>
          <a:blip r:embed="rId8"/>
          <a:stretch>
            <a:fillRect/>
          </a:stretch>
        </p:blipFill>
        <p:spPr>
          <a:xfrm>
            <a:off x="7532846" y="4217194"/>
            <a:ext cx="861060" cy="1075015"/>
          </a:xfrm>
          <a:prstGeom prst="rect">
            <a:avLst/>
          </a:prstGeom>
        </p:spPr>
      </p:pic>
      <p:sp>
        <p:nvSpPr>
          <p:cNvPr id="31" name="Text 23"/>
          <p:cNvSpPr/>
          <p:nvPr/>
        </p:nvSpPr>
        <p:spPr>
          <a:xfrm>
            <a:off x="8652153" y="4389358"/>
            <a:ext cx="2394347"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TF-IDF Vectorization</a:t>
            </a:r>
            <a:endParaRPr lang="en-US" sz="1750" dirty="0"/>
          </a:p>
        </p:txBody>
      </p:sp>
      <p:sp>
        <p:nvSpPr>
          <p:cNvPr id="32" name="Text 24"/>
          <p:cNvSpPr/>
          <p:nvPr/>
        </p:nvSpPr>
        <p:spPr>
          <a:xfrm>
            <a:off x="8652153" y="4844653"/>
            <a:ext cx="5232440"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Convert text to numerical vectors</a:t>
            </a:r>
            <a:endParaRPr lang="en-US" sz="1350" dirty="0"/>
          </a:p>
        </p:txBody>
      </p:sp>
      <p:pic>
        <p:nvPicPr>
          <p:cNvPr id="33" name="Image 6" descr="preencoded.png"/>
          <p:cNvPicPr>
            <a:picLocks noChangeAspect="1"/>
          </p:cNvPicPr>
          <p:nvPr/>
        </p:nvPicPr>
        <p:blipFill>
          <a:blip r:embed="rId9"/>
          <a:stretch>
            <a:fillRect/>
          </a:stretch>
        </p:blipFill>
        <p:spPr>
          <a:xfrm>
            <a:off x="7532846" y="5292209"/>
            <a:ext cx="861060" cy="1075015"/>
          </a:xfrm>
          <a:prstGeom prst="rect">
            <a:avLst/>
          </a:prstGeom>
        </p:spPr>
      </p:pic>
      <p:sp>
        <p:nvSpPr>
          <p:cNvPr id="34" name="Text 25"/>
          <p:cNvSpPr/>
          <p:nvPr/>
        </p:nvSpPr>
        <p:spPr>
          <a:xfrm>
            <a:off x="8652153" y="5464373"/>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Cosine Similarity</a:t>
            </a:r>
            <a:endParaRPr lang="en-US" sz="1750" dirty="0"/>
          </a:p>
        </p:txBody>
      </p:sp>
      <p:sp>
        <p:nvSpPr>
          <p:cNvPr id="35" name="Text 26"/>
          <p:cNvSpPr/>
          <p:nvPr/>
        </p:nvSpPr>
        <p:spPr>
          <a:xfrm>
            <a:off x="8652153" y="5919668"/>
            <a:ext cx="5232440"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Calculate similarity between movies</a:t>
            </a:r>
            <a:endParaRPr lang="en-US" sz="1350" dirty="0"/>
          </a:p>
        </p:txBody>
      </p:sp>
      <p:pic>
        <p:nvPicPr>
          <p:cNvPr id="36" name="Image 7" descr="preencoded.png"/>
          <p:cNvPicPr>
            <a:picLocks noChangeAspect="1"/>
          </p:cNvPicPr>
          <p:nvPr/>
        </p:nvPicPr>
        <p:blipFill>
          <a:blip r:embed="rId10"/>
          <a:stretch>
            <a:fillRect/>
          </a:stretch>
        </p:blipFill>
        <p:spPr>
          <a:xfrm>
            <a:off x="7532846" y="6367224"/>
            <a:ext cx="861060" cy="1075015"/>
          </a:xfrm>
          <a:prstGeom prst="rect">
            <a:avLst/>
          </a:prstGeom>
        </p:spPr>
      </p:pic>
      <p:sp>
        <p:nvSpPr>
          <p:cNvPr id="37" name="Text 27"/>
          <p:cNvSpPr/>
          <p:nvPr/>
        </p:nvSpPr>
        <p:spPr>
          <a:xfrm>
            <a:off x="8652153" y="6539389"/>
            <a:ext cx="2265878" cy="283131"/>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Recommendation</a:t>
            </a:r>
            <a:endParaRPr lang="en-US" sz="1750" dirty="0"/>
          </a:p>
        </p:txBody>
      </p:sp>
      <p:sp>
        <p:nvSpPr>
          <p:cNvPr id="38" name="Text 28"/>
          <p:cNvSpPr/>
          <p:nvPr/>
        </p:nvSpPr>
        <p:spPr>
          <a:xfrm>
            <a:off x="8652153" y="6994684"/>
            <a:ext cx="5232440" cy="275392"/>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Generate list of 10 recommended movies/TV shows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7448"/>
          </a:xfrm>
          <a:prstGeom prst="rect">
            <a:avLst/>
          </a:prstGeom>
        </p:spPr>
      </p:pic>
      <p:sp>
        <p:nvSpPr>
          <p:cNvPr id="3" name="Text 0"/>
          <p:cNvSpPr/>
          <p:nvPr/>
        </p:nvSpPr>
        <p:spPr>
          <a:xfrm>
            <a:off x="758309" y="3197542"/>
            <a:ext cx="5131356" cy="641390"/>
          </a:xfrm>
          <a:prstGeom prst="rect">
            <a:avLst/>
          </a:prstGeom>
          <a:noFill/>
          <a:ln/>
        </p:spPr>
        <p:txBody>
          <a:bodyPr wrap="none" lIns="0" tIns="0" rIns="0" bIns="0" rtlCol="0" anchor="t"/>
          <a:lstStyle/>
          <a:p>
            <a:pPr marL="0" indent="0" algn="l">
              <a:lnSpc>
                <a:spcPts val="5050"/>
              </a:lnSpc>
              <a:buNone/>
            </a:pPr>
            <a:r>
              <a:rPr lang="en-US" sz="4000" b="1" dirty="0">
                <a:solidFill>
                  <a:srgbClr val="1F1E1E"/>
                </a:solidFill>
                <a:latin typeface="Alexandria Extra Bold" pitchFamily="34" charset="0"/>
                <a:ea typeface="Alexandria Extra Bold" pitchFamily="34" charset="-122"/>
                <a:cs typeface="Alexandria Extra Bold" pitchFamily="34" charset="-120"/>
              </a:rPr>
              <a:t>Model Evaluation</a:t>
            </a:r>
            <a:endParaRPr lang="en-US" sz="4000" dirty="0"/>
          </a:p>
        </p:txBody>
      </p:sp>
      <p:sp>
        <p:nvSpPr>
          <p:cNvPr id="4" name="Shape 1"/>
          <p:cNvSpPr/>
          <p:nvPr/>
        </p:nvSpPr>
        <p:spPr>
          <a:xfrm>
            <a:off x="758309" y="4131350"/>
            <a:ext cx="4241363" cy="3338155"/>
          </a:xfrm>
          <a:prstGeom prst="roundRect">
            <a:avLst>
              <a:gd name="adj" fmla="val 2453"/>
            </a:avLst>
          </a:prstGeom>
          <a:solidFill>
            <a:srgbClr val="D5DCF6"/>
          </a:solidFill>
          <a:ln w="7620">
            <a:solidFill>
              <a:srgbClr val="BBC2DC"/>
            </a:solidFill>
            <a:prstDash val="solid"/>
          </a:ln>
        </p:spPr>
        <p:txBody>
          <a:bodyPr/>
          <a:lstStyle/>
          <a:p>
            <a:endParaRPr lang="en-US"/>
          </a:p>
        </p:txBody>
      </p:sp>
      <p:sp>
        <p:nvSpPr>
          <p:cNvPr id="5" name="Text 2"/>
          <p:cNvSpPr/>
          <p:nvPr/>
        </p:nvSpPr>
        <p:spPr>
          <a:xfrm>
            <a:off x="960834" y="4333875"/>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Evaluation Process</a:t>
            </a:r>
            <a:endParaRPr lang="en-US" sz="2000" dirty="0"/>
          </a:p>
        </p:txBody>
      </p:sp>
      <p:sp>
        <p:nvSpPr>
          <p:cNvPr id="6" name="Text 3"/>
          <p:cNvSpPr/>
          <p:nvPr/>
        </p:nvSpPr>
        <p:spPr>
          <a:xfrm>
            <a:off x="960834" y="4771430"/>
            <a:ext cx="3836313" cy="2495550"/>
          </a:xfrm>
          <a:prstGeom prst="rect">
            <a:avLst/>
          </a:prstGeom>
          <a:noFill/>
          <a:ln/>
        </p:spPr>
        <p:txBody>
          <a:bodyPr wrap="square" lIns="0" tIns="0" rIns="0" bIns="0" rtlCol="0" anchor="t"/>
          <a:lstStyle/>
          <a:p>
            <a:pPr marL="0" indent="0" algn="l">
              <a:lnSpc>
                <a:spcPts val="2450"/>
              </a:lnSpc>
              <a:buNone/>
            </a:pPr>
            <a:r>
              <a:rPr lang="en-US" sz="1500" b="1" dirty="0">
                <a:solidFill>
                  <a:srgbClr val="3B3535"/>
                </a:solidFill>
                <a:latin typeface="Sora Extra Bold" pitchFamily="34" charset="0"/>
                <a:ea typeface="Sora Extra Bold" pitchFamily="34" charset="-122"/>
                <a:cs typeface="Sora Extra Bold" pitchFamily="34" charset="-120"/>
              </a:rPr>
              <a:t>Model evaluation is the process of measuring a model's performance using appropriate metrics to assess its accuracy, effectiveness, and reliability. In this project, It helps determine how effectively the system surfaces relevant, varied, and lesser-known content for a given title.</a:t>
            </a:r>
            <a:endParaRPr lang="en-US" sz="1500" dirty="0"/>
          </a:p>
        </p:txBody>
      </p:sp>
      <p:sp>
        <p:nvSpPr>
          <p:cNvPr id="7" name="Shape 4"/>
          <p:cNvSpPr/>
          <p:nvPr/>
        </p:nvSpPr>
        <p:spPr>
          <a:xfrm>
            <a:off x="5194578" y="4131350"/>
            <a:ext cx="4241363" cy="3338155"/>
          </a:xfrm>
          <a:prstGeom prst="roundRect">
            <a:avLst>
              <a:gd name="adj" fmla="val 2453"/>
            </a:avLst>
          </a:prstGeom>
          <a:solidFill>
            <a:srgbClr val="D5DCF6"/>
          </a:solidFill>
          <a:ln w="7620">
            <a:solidFill>
              <a:srgbClr val="BBC2DC"/>
            </a:solidFill>
            <a:prstDash val="solid"/>
          </a:ln>
        </p:spPr>
        <p:txBody>
          <a:bodyPr/>
          <a:lstStyle/>
          <a:p>
            <a:endParaRPr lang="en-US"/>
          </a:p>
        </p:txBody>
      </p:sp>
      <p:sp>
        <p:nvSpPr>
          <p:cNvPr id="8" name="Text 5"/>
          <p:cNvSpPr/>
          <p:nvPr/>
        </p:nvSpPr>
        <p:spPr>
          <a:xfrm>
            <a:off x="5397103" y="4333875"/>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Evaluation Scope</a:t>
            </a:r>
            <a:endParaRPr lang="en-US" sz="2000" dirty="0"/>
          </a:p>
        </p:txBody>
      </p:sp>
      <p:sp>
        <p:nvSpPr>
          <p:cNvPr id="9" name="Text 6"/>
          <p:cNvSpPr/>
          <p:nvPr/>
        </p:nvSpPr>
        <p:spPr>
          <a:xfrm>
            <a:off x="5397103" y="4771430"/>
            <a:ext cx="3836313" cy="2495550"/>
          </a:xfrm>
          <a:prstGeom prst="rect">
            <a:avLst/>
          </a:prstGeom>
          <a:noFill/>
          <a:ln/>
        </p:spPr>
        <p:txBody>
          <a:bodyPr wrap="square" lIns="0" tIns="0" rIns="0" bIns="0" rtlCol="0" anchor="t"/>
          <a:lstStyle/>
          <a:p>
            <a:pPr marL="0" indent="0" algn="l">
              <a:lnSpc>
                <a:spcPts val="2450"/>
              </a:lnSpc>
              <a:buNone/>
            </a:pPr>
            <a:r>
              <a:rPr lang="en-US" sz="1500" b="1" dirty="0">
                <a:solidFill>
                  <a:srgbClr val="3B3535"/>
                </a:solidFill>
                <a:latin typeface="Sora Extra Bold" pitchFamily="34" charset="0"/>
                <a:ea typeface="Sora Extra Bold" pitchFamily="34" charset="-122"/>
                <a:cs typeface="Sora Extra Bold" pitchFamily="34" charset="-120"/>
              </a:rPr>
              <a:t>With no user feedback or ground truth, traditional accuracy metrics couldn’t be applied. The dataset contains 8,800+ titles, and for feasibility, the model was evaluated on 103 diverse input titles, using alternative metrics to assess performance.</a:t>
            </a:r>
            <a:endParaRPr lang="en-US" sz="1500" dirty="0"/>
          </a:p>
        </p:txBody>
      </p:sp>
      <p:sp>
        <p:nvSpPr>
          <p:cNvPr id="10" name="Shape 7"/>
          <p:cNvSpPr/>
          <p:nvPr/>
        </p:nvSpPr>
        <p:spPr>
          <a:xfrm>
            <a:off x="9630847" y="4131350"/>
            <a:ext cx="4241363" cy="3338155"/>
          </a:xfrm>
          <a:prstGeom prst="roundRect">
            <a:avLst>
              <a:gd name="adj" fmla="val 2453"/>
            </a:avLst>
          </a:prstGeom>
          <a:solidFill>
            <a:srgbClr val="D5DCF6"/>
          </a:solidFill>
          <a:ln w="7620">
            <a:solidFill>
              <a:srgbClr val="BBC2DC"/>
            </a:solidFill>
            <a:prstDash val="solid"/>
          </a:ln>
        </p:spPr>
        <p:txBody>
          <a:bodyPr/>
          <a:lstStyle/>
          <a:p>
            <a:endParaRPr lang="en-US"/>
          </a:p>
        </p:txBody>
      </p:sp>
      <p:sp>
        <p:nvSpPr>
          <p:cNvPr id="11" name="Text 8"/>
          <p:cNvSpPr/>
          <p:nvPr/>
        </p:nvSpPr>
        <p:spPr>
          <a:xfrm>
            <a:off x="9833372" y="4333875"/>
            <a:ext cx="2565678" cy="320635"/>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Key Metrics</a:t>
            </a:r>
            <a:endParaRPr lang="en-US" sz="2000" dirty="0"/>
          </a:p>
        </p:txBody>
      </p:sp>
      <p:sp>
        <p:nvSpPr>
          <p:cNvPr id="12" name="Text 9"/>
          <p:cNvSpPr/>
          <p:nvPr/>
        </p:nvSpPr>
        <p:spPr>
          <a:xfrm>
            <a:off x="9833372" y="4771430"/>
            <a:ext cx="3836313" cy="311944"/>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Top-N Relevance</a:t>
            </a:r>
            <a:endParaRPr lang="en-US" sz="1500" dirty="0"/>
          </a:p>
        </p:txBody>
      </p:sp>
      <p:sp>
        <p:nvSpPr>
          <p:cNvPr id="13" name="Text 10"/>
          <p:cNvSpPr/>
          <p:nvPr/>
        </p:nvSpPr>
        <p:spPr>
          <a:xfrm>
            <a:off x="9833372" y="5151596"/>
            <a:ext cx="3836313" cy="311944"/>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Intra-List Similarity</a:t>
            </a:r>
            <a:endParaRPr lang="en-US" sz="1500" dirty="0"/>
          </a:p>
        </p:txBody>
      </p:sp>
      <p:sp>
        <p:nvSpPr>
          <p:cNvPr id="14" name="Text 11"/>
          <p:cNvSpPr/>
          <p:nvPr/>
        </p:nvSpPr>
        <p:spPr>
          <a:xfrm>
            <a:off x="9833372" y="5531763"/>
            <a:ext cx="3836313" cy="311944"/>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Novelty</a:t>
            </a:r>
            <a:endParaRPr lang="en-US" sz="1500" dirty="0"/>
          </a:p>
        </p:txBody>
      </p:sp>
      <p:sp>
        <p:nvSpPr>
          <p:cNvPr id="15" name="Text 12"/>
          <p:cNvSpPr/>
          <p:nvPr/>
        </p:nvSpPr>
        <p:spPr>
          <a:xfrm>
            <a:off x="9833372" y="5911929"/>
            <a:ext cx="3836313" cy="311944"/>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Catalog Coverage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638770"/>
            <a:ext cx="9207460" cy="676989"/>
          </a:xfrm>
          <a:prstGeom prst="rect">
            <a:avLst/>
          </a:prstGeom>
          <a:noFill/>
          <a:ln/>
        </p:spPr>
        <p:txBody>
          <a:bodyPr wrap="none" lIns="0" tIns="0" rIns="0" bIns="0" rtlCol="0" anchor="t"/>
          <a:lstStyle/>
          <a:p>
            <a:pPr marL="0" indent="0" algn="l">
              <a:lnSpc>
                <a:spcPts val="5300"/>
              </a:lnSpc>
              <a:buNone/>
            </a:pPr>
            <a:r>
              <a:rPr lang="en-US" sz="4250" b="1" dirty="0">
                <a:solidFill>
                  <a:srgbClr val="1F1E1E"/>
                </a:solidFill>
                <a:latin typeface="Alexandria Extra Bold" pitchFamily="34" charset="0"/>
                <a:ea typeface="Alexandria Extra Bold" pitchFamily="34" charset="-122"/>
                <a:cs typeface="Alexandria Extra Bold" pitchFamily="34" charset="-120"/>
              </a:rPr>
              <a:t>Top-N Relevance (Genre Overlap)</a:t>
            </a:r>
            <a:endParaRPr lang="en-US" sz="4250" dirty="0"/>
          </a:p>
        </p:txBody>
      </p:sp>
      <p:pic>
        <p:nvPicPr>
          <p:cNvPr id="3" name="Image 0" descr="preencoded.png"/>
          <p:cNvPicPr>
            <a:picLocks noChangeAspect="1"/>
          </p:cNvPicPr>
          <p:nvPr/>
        </p:nvPicPr>
        <p:blipFill>
          <a:blip r:embed="rId3"/>
          <a:stretch>
            <a:fillRect/>
          </a:stretch>
        </p:blipFill>
        <p:spPr>
          <a:xfrm>
            <a:off x="758309" y="1727359"/>
            <a:ext cx="1029057" cy="1234916"/>
          </a:xfrm>
          <a:prstGeom prst="rect">
            <a:avLst/>
          </a:prstGeom>
        </p:spPr>
      </p:pic>
      <p:sp>
        <p:nvSpPr>
          <p:cNvPr id="4" name="Text 1"/>
          <p:cNvSpPr/>
          <p:nvPr/>
        </p:nvSpPr>
        <p:spPr>
          <a:xfrm>
            <a:off x="2096095" y="1933099"/>
            <a:ext cx="2708196" cy="338495"/>
          </a:xfrm>
          <a:prstGeom prst="rect">
            <a:avLst/>
          </a:prstGeom>
          <a:noFill/>
          <a:ln/>
        </p:spPr>
        <p:txBody>
          <a:bodyPr wrap="none" lIns="0" tIns="0" rIns="0" bIns="0" rtlCol="0" anchor="t"/>
          <a:lstStyle/>
          <a:p>
            <a:pPr marL="0" indent="0" algn="l">
              <a:lnSpc>
                <a:spcPts val="2650"/>
              </a:lnSpc>
              <a:buNone/>
            </a:pPr>
            <a:r>
              <a:rPr lang="en-US" sz="2100" b="1" dirty="0">
                <a:solidFill>
                  <a:srgbClr val="3B3535"/>
                </a:solidFill>
                <a:latin typeface="Alexandria Extra Bold" pitchFamily="34" charset="0"/>
                <a:ea typeface="Alexandria Extra Bold" pitchFamily="34" charset="-122"/>
                <a:cs typeface="Alexandria Extra Bold" pitchFamily="34" charset="-120"/>
              </a:rPr>
              <a:t>Goal</a:t>
            </a:r>
            <a:endParaRPr lang="en-US" sz="2100" dirty="0"/>
          </a:p>
        </p:txBody>
      </p:sp>
      <p:sp>
        <p:nvSpPr>
          <p:cNvPr id="5" name="Text 2"/>
          <p:cNvSpPr/>
          <p:nvPr/>
        </p:nvSpPr>
        <p:spPr>
          <a:xfrm>
            <a:off x="2096095" y="2395061"/>
            <a:ext cx="11775996" cy="329327"/>
          </a:xfrm>
          <a:prstGeom prst="rect">
            <a:avLst/>
          </a:prstGeom>
          <a:noFill/>
          <a:ln/>
        </p:spPr>
        <p:txBody>
          <a:bodyPr wrap="none" lIns="0" tIns="0" rIns="0" bIns="0" rtlCol="0" anchor="t"/>
          <a:lstStyle/>
          <a:p>
            <a:pPr marL="0" indent="0" algn="l">
              <a:lnSpc>
                <a:spcPts val="2550"/>
              </a:lnSpc>
              <a:buNone/>
            </a:pPr>
            <a:r>
              <a:rPr lang="en-US" sz="1600" b="1" dirty="0">
                <a:solidFill>
                  <a:srgbClr val="3B3535"/>
                </a:solidFill>
                <a:latin typeface="Sora Extra Bold" pitchFamily="34" charset="0"/>
                <a:ea typeface="Sora Extra Bold" pitchFamily="34" charset="-122"/>
                <a:cs typeface="Sora Extra Bold" pitchFamily="34" charset="-120"/>
              </a:rPr>
              <a:t>Evaluate how many recommendations share at least one genre with the input title.</a:t>
            </a:r>
            <a:endParaRPr lang="en-US" sz="1600" dirty="0"/>
          </a:p>
        </p:txBody>
      </p:sp>
      <p:pic>
        <p:nvPicPr>
          <p:cNvPr id="6" name="Image 1" descr="preencoded.png"/>
          <p:cNvPicPr>
            <a:picLocks noChangeAspect="1"/>
          </p:cNvPicPr>
          <p:nvPr/>
        </p:nvPicPr>
        <p:blipFill>
          <a:blip r:embed="rId4"/>
          <a:stretch>
            <a:fillRect/>
          </a:stretch>
        </p:blipFill>
        <p:spPr>
          <a:xfrm>
            <a:off x="758309" y="2962275"/>
            <a:ext cx="1029057" cy="1532096"/>
          </a:xfrm>
          <a:prstGeom prst="rect">
            <a:avLst/>
          </a:prstGeom>
        </p:spPr>
      </p:pic>
      <p:sp>
        <p:nvSpPr>
          <p:cNvPr id="7" name="Text 3"/>
          <p:cNvSpPr/>
          <p:nvPr/>
        </p:nvSpPr>
        <p:spPr>
          <a:xfrm>
            <a:off x="2096095" y="3168015"/>
            <a:ext cx="2708196" cy="338495"/>
          </a:xfrm>
          <a:prstGeom prst="rect">
            <a:avLst/>
          </a:prstGeom>
          <a:noFill/>
          <a:ln/>
        </p:spPr>
        <p:txBody>
          <a:bodyPr wrap="none" lIns="0" tIns="0" rIns="0" bIns="0" rtlCol="0" anchor="t"/>
          <a:lstStyle/>
          <a:p>
            <a:pPr marL="0" indent="0" algn="l">
              <a:lnSpc>
                <a:spcPts val="2650"/>
              </a:lnSpc>
              <a:buNone/>
            </a:pPr>
            <a:r>
              <a:rPr lang="en-US" sz="2100" b="1" dirty="0">
                <a:solidFill>
                  <a:srgbClr val="3B3535"/>
                </a:solidFill>
                <a:latin typeface="Alexandria Extra Bold" pitchFamily="34" charset="0"/>
                <a:ea typeface="Alexandria Extra Bold" pitchFamily="34" charset="-122"/>
                <a:cs typeface="Alexandria Extra Bold" pitchFamily="34" charset="-120"/>
              </a:rPr>
              <a:t>Method</a:t>
            </a:r>
            <a:endParaRPr lang="en-US" sz="2100" dirty="0"/>
          </a:p>
        </p:txBody>
      </p:sp>
      <p:sp>
        <p:nvSpPr>
          <p:cNvPr id="8" name="Text 4"/>
          <p:cNvSpPr/>
          <p:nvPr/>
        </p:nvSpPr>
        <p:spPr>
          <a:xfrm>
            <a:off x="2096095" y="3629978"/>
            <a:ext cx="11775996" cy="658654"/>
          </a:xfrm>
          <a:prstGeom prst="rect">
            <a:avLst/>
          </a:prstGeom>
          <a:noFill/>
          <a:ln/>
        </p:spPr>
        <p:txBody>
          <a:bodyPr wrap="square" lIns="0" tIns="0" rIns="0" bIns="0" rtlCol="0" anchor="t"/>
          <a:lstStyle/>
          <a:p>
            <a:pPr marL="0" indent="0" algn="l">
              <a:lnSpc>
                <a:spcPts val="2550"/>
              </a:lnSpc>
              <a:buNone/>
            </a:pPr>
            <a:r>
              <a:rPr lang="en-US" sz="1600" b="1" dirty="0">
                <a:solidFill>
                  <a:srgbClr val="3B3535"/>
                </a:solidFill>
                <a:latin typeface="Sora Extra Bold" pitchFamily="34" charset="0"/>
                <a:ea typeface="Sora Extra Bold" pitchFamily="34" charset="-122"/>
                <a:cs typeface="Sora Extra Bold" pitchFamily="34" charset="-120"/>
              </a:rPr>
              <a:t>For each input title, check its genres and compare with recommended titles. Calculate genre match ratio: (genre matches) / (total recommendations).</a:t>
            </a:r>
            <a:endParaRPr lang="en-US" sz="1600" dirty="0"/>
          </a:p>
        </p:txBody>
      </p:sp>
      <p:pic>
        <p:nvPicPr>
          <p:cNvPr id="9" name="Image 2" descr="preencoded.png"/>
          <p:cNvPicPr>
            <a:picLocks noChangeAspect="1"/>
          </p:cNvPicPr>
          <p:nvPr/>
        </p:nvPicPr>
        <p:blipFill>
          <a:blip r:embed="rId5"/>
          <a:stretch>
            <a:fillRect/>
          </a:stretch>
        </p:blipFill>
        <p:spPr>
          <a:xfrm>
            <a:off x="758309" y="4494371"/>
            <a:ext cx="1029057" cy="1234916"/>
          </a:xfrm>
          <a:prstGeom prst="rect">
            <a:avLst/>
          </a:prstGeom>
        </p:spPr>
      </p:pic>
      <p:sp>
        <p:nvSpPr>
          <p:cNvPr id="10" name="Text 5"/>
          <p:cNvSpPr/>
          <p:nvPr/>
        </p:nvSpPr>
        <p:spPr>
          <a:xfrm>
            <a:off x="2096095" y="4700111"/>
            <a:ext cx="2708196" cy="338495"/>
          </a:xfrm>
          <a:prstGeom prst="rect">
            <a:avLst/>
          </a:prstGeom>
          <a:noFill/>
          <a:ln/>
        </p:spPr>
        <p:txBody>
          <a:bodyPr wrap="none" lIns="0" tIns="0" rIns="0" bIns="0" rtlCol="0" anchor="t"/>
          <a:lstStyle/>
          <a:p>
            <a:pPr marL="0" indent="0" algn="l">
              <a:lnSpc>
                <a:spcPts val="2650"/>
              </a:lnSpc>
              <a:buNone/>
            </a:pPr>
            <a:r>
              <a:rPr lang="en-US" sz="2100" b="1" dirty="0">
                <a:solidFill>
                  <a:srgbClr val="3B3535"/>
                </a:solidFill>
                <a:latin typeface="Alexandria Extra Bold" pitchFamily="34" charset="0"/>
                <a:ea typeface="Alexandria Extra Bold" pitchFamily="34" charset="-122"/>
                <a:cs typeface="Alexandria Extra Bold" pitchFamily="34" charset="-120"/>
              </a:rPr>
              <a:t>Result</a:t>
            </a:r>
            <a:endParaRPr lang="en-US" sz="2100" dirty="0"/>
          </a:p>
        </p:txBody>
      </p:sp>
      <p:sp>
        <p:nvSpPr>
          <p:cNvPr id="11" name="Text 6"/>
          <p:cNvSpPr/>
          <p:nvPr/>
        </p:nvSpPr>
        <p:spPr>
          <a:xfrm>
            <a:off x="2096095" y="5162074"/>
            <a:ext cx="11775996" cy="329327"/>
          </a:xfrm>
          <a:prstGeom prst="rect">
            <a:avLst/>
          </a:prstGeom>
          <a:noFill/>
          <a:ln/>
        </p:spPr>
        <p:txBody>
          <a:bodyPr wrap="none" lIns="0" tIns="0" rIns="0" bIns="0" rtlCol="0" anchor="t"/>
          <a:lstStyle/>
          <a:p>
            <a:pPr marL="0" indent="0" algn="l">
              <a:lnSpc>
                <a:spcPts val="2550"/>
              </a:lnSpc>
              <a:buNone/>
            </a:pPr>
            <a:r>
              <a:rPr lang="en-US" sz="1600" b="1" dirty="0">
                <a:solidFill>
                  <a:srgbClr val="3B3535"/>
                </a:solidFill>
                <a:latin typeface="Sora Extra Bold" pitchFamily="34" charset="0"/>
                <a:ea typeface="Sora Extra Bold" pitchFamily="34" charset="-122"/>
                <a:cs typeface="Sora Extra Bold" pitchFamily="34" charset="-120"/>
              </a:rPr>
              <a:t>On average, 21.4% of Top-10 recommendations share a genre with the input title.</a:t>
            </a:r>
            <a:endParaRPr lang="en-US" sz="1600" dirty="0"/>
          </a:p>
        </p:txBody>
      </p:sp>
      <p:pic>
        <p:nvPicPr>
          <p:cNvPr id="12" name="Image 3" descr="preencoded.png"/>
          <p:cNvPicPr>
            <a:picLocks noChangeAspect="1"/>
          </p:cNvPicPr>
          <p:nvPr/>
        </p:nvPicPr>
        <p:blipFill>
          <a:blip r:embed="rId6"/>
          <a:stretch>
            <a:fillRect/>
          </a:stretch>
        </p:blipFill>
        <p:spPr>
          <a:xfrm>
            <a:off x="758309" y="5729288"/>
            <a:ext cx="1029057" cy="1861423"/>
          </a:xfrm>
          <a:prstGeom prst="rect">
            <a:avLst/>
          </a:prstGeom>
        </p:spPr>
      </p:pic>
      <p:sp>
        <p:nvSpPr>
          <p:cNvPr id="13" name="Text 7"/>
          <p:cNvSpPr/>
          <p:nvPr/>
        </p:nvSpPr>
        <p:spPr>
          <a:xfrm>
            <a:off x="2096095" y="5935028"/>
            <a:ext cx="2708196" cy="338495"/>
          </a:xfrm>
          <a:prstGeom prst="rect">
            <a:avLst/>
          </a:prstGeom>
          <a:noFill/>
          <a:ln/>
        </p:spPr>
        <p:txBody>
          <a:bodyPr wrap="none" lIns="0" tIns="0" rIns="0" bIns="0" rtlCol="0" anchor="t"/>
          <a:lstStyle/>
          <a:p>
            <a:pPr marL="0" indent="0" algn="l">
              <a:lnSpc>
                <a:spcPts val="2650"/>
              </a:lnSpc>
              <a:buNone/>
            </a:pPr>
            <a:r>
              <a:rPr lang="en-US" sz="2100" b="1" dirty="0">
                <a:solidFill>
                  <a:srgbClr val="3B3535"/>
                </a:solidFill>
                <a:latin typeface="Alexandria Extra Bold" pitchFamily="34" charset="0"/>
                <a:ea typeface="Alexandria Extra Bold" pitchFamily="34" charset="-122"/>
                <a:cs typeface="Alexandria Extra Bold" pitchFamily="34" charset="-120"/>
              </a:rPr>
              <a:t>Findings</a:t>
            </a:r>
            <a:endParaRPr lang="en-US" sz="2100" dirty="0"/>
          </a:p>
        </p:txBody>
      </p:sp>
      <p:sp>
        <p:nvSpPr>
          <p:cNvPr id="14" name="Text 8"/>
          <p:cNvSpPr/>
          <p:nvPr/>
        </p:nvSpPr>
        <p:spPr>
          <a:xfrm>
            <a:off x="2096095" y="6396990"/>
            <a:ext cx="11775996" cy="987981"/>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3B3535"/>
                </a:solidFill>
                <a:latin typeface="Sora Extra Bold" pitchFamily="34" charset="0"/>
                <a:ea typeface="Sora Extra Bold" pitchFamily="34" charset="-122"/>
                <a:cs typeface="Sora Extra Bold" pitchFamily="34" charset="-120"/>
              </a:rPr>
              <a:t>For "Chappie" (Sci-Fi/Action), 80% of the top-5 recommendations shared the genre, but "AlphaGo" (a documentary about AI) was recommended due to the thematic overlap due to the word AI in its description pulling down the genre overlap average.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6166" y="594122"/>
            <a:ext cx="8051840" cy="639604"/>
          </a:xfrm>
          <a:prstGeom prst="rect">
            <a:avLst/>
          </a:prstGeom>
          <a:noFill/>
          <a:ln/>
        </p:spPr>
        <p:txBody>
          <a:bodyPr wrap="none" lIns="0" tIns="0" rIns="0" bIns="0" rtlCol="0" anchor="t"/>
          <a:lstStyle/>
          <a:p>
            <a:pPr marL="0" indent="0" algn="l">
              <a:lnSpc>
                <a:spcPts val="5000"/>
              </a:lnSpc>
              <a:buNone/>
            </a:pPr>
            <a:r>
              <a:rPr lang="en-US" sz="4000" b="1" dirty="0">
                <a:solidFill>
                  <a:srgbClr val="1F1E1E"/>
                </a:solidFill>
                <a:latin typeface="Alexandria Extra Bold" pitchFamily="34" charset="0"/>
                <a:ea typeface="Alexandria Extra Bold" pitchFamily="34" charset="-122"/>
                <a:cs typeface="Alexandria Extra Bold" pitchFamily="34" charset="-120"/>
              </a:rPr>
              <a:t>Intra-List Similarity (Diversity)</a:t>
            </a:r>
            <a:endParaRPr lang="en-US" sz="4000" dirty="0"/>
          </a:p>
        </p:txBody>
      </p:sp>
      <p:pic>
        <p:nvPicPr>
          <p:cNvPr id="3" name="Image 0" descr="preencoded.png"/>
          <p:cNvPicPr>
            <a:picLocks noChangeAspect="1"/>
          </p:cNvPicPr>
          <p:nvPr/>
        </p:nvPicPr>
        <p:blipFill>
          <a:blip r:embed="rId3"/>
          <a:stretch>
            <a:fillRect/>
          </a:stretch>
        </p:blipFill>
        <p:spPr>
          <a:xfrm>
            <a:off x="756166" y="1622584"/>
            <a:ext cx="972264" cy="1166693"/>
          </a:xfrm>
          <a:prstGeom prst="rect">
            <a:avLst/>
          </a:prstGeom>
        </p:spPr>
      </p:pic>
      <p:sp>
        <p:nvSpPr>
          <p:cNvPr id="4" name="Text 1"/>
          <p:cNvSpPr/>
          <p:nvPr/>
        </p:nvSpPr>
        <p:spPr>
          <a:xfrm>
            <a:off x="2020014" y="1817013"/>
            <a:ext cx="2558534" cy="319802"/>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Goal</a:t>
            </a:r>
            <a:endParaRPr lang="en-US" sz="2000" dirty="0"/>
          </a:p>
        </p:txBody>
      </p:sp>
      <p:sp>
        <p:nvSpPr>
          <p:cNvPr id="5" name="Text 2"/>
          <p:cNvSpPr/>
          <p:nvPr/>
        </p:nvSpPr>
        <p:spPr>
          <a:xfrm>
            <a:off x="2020014" y="2253377"/>
            <a:ext cx="11854220" cy="310991"/>
          </a:xfrm>
          <a:prstGeom prst="rect">
            <a:avLst/>
          </a:prstGeom>
          <a:noFill/>
          <a:ln/>
        </p:spPr>
        <p:txBody>
          <a:bodyPr wrap="none" lIns="0" tIns="0" rIns="0" bIns="0" rtlCol="0" anchor="t"/>
          <a:lstStyle/>
          <a:p>
            <a:pPr marL="0" indent="0" algn="l">
              <a:lnSpc>
                <a:spcPts val="2400"/>
              </a:lnSpc>
              <a:buNone/>
            </a:pPr>
            <a:r>
              <a:rPr lang="en-US" sz="1500" b="1" dirty="0">
                <a:solidFill>
                  <a:srgbClr val="3B3535"/>
                </a:solidFill>
                <a:latin typeface="Sora Extra Bold" pitchFamily="34" charset="0"/>
                <a:ea typeface="Sora Extra Bold" pitchFamily="34" charset="-122"/>
                <a:cs typeface="Sora Extra Bold" pitchFamily="34" charset="-120"/>
              </a:rPr>
              <a:t>Evaluate diversity in recommendations; low ILS = high diversity.</a:t>
            </a:r>
            <a:endParaRPr lang="en-US" sz="1500" dirty="0"/>
          </a:p>
        </p:txBody>
      </p:sp>
      <p:pic>
        <p:nvPicPr>
          <p:cNvPr id="6" name="Image 1" descr="preencoded.png"/>
          <p:cNvPicPr>
            <a:picLocks noChangeAspect="1"/>
          </p:cNvPicPr>
          <p:nvPr/>
        </p:nvPicPr>
        <p:blipFill>
          <a:blip r:embed="rId4"/>
          <a:stretch>
            <a:fillRect/>
          </a:stretch>
        </p:blipFill>
        <p:spPr>
          <a:xfrm>
            <a:off x="756166" y="2789277"/>
            <a:ext cx="972264" cy="1166693"/>
          </a:xfrm>
          <a:prstGeom prst="rect">
            <a:avLst/>
          </a:prstGeom>
        </p:spPr>
      </p:pic>
      <p:sp>
        <p:nvSpPr>
          <p:cNvPr id="7" name="Text 3"/>
          <p:cNvSpPr/>
          <p:nvPr/>
        </p:nvSpPr>
        <p:spPr>
          <a:xfrm>
            <a:off x="2020014" y="2983706"/>
            <a:ext cx="2558534" cy="319802"/>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Method</a:t>
            </a:r>
            <a:endParaRPr lang="en-US" sz="2000" dirty="0"/>
          </a:p>
        </p:txBody>
      </p:sp>
      <p:sp>
        <p:nvSpPr>
          <p:cNvPr id="8" name="Text 4"/>
          <p:cNvSpPr/>
          <p:nvPr/>
        </p:nvSpPr>
        <p:spPr>
          <a:xfrm>
            <a:off x="2020014" y="3420070"/>
            <a:ext cx="11854220" cy="310991"/>
          </a:xfrm>
          <a:prstGeom prst="rect">
            <a:avLst/>
          </a:prstGeom>
          <a:noFill/>
          <a:ln/>
        </p:spPr>
        <p:txBody>
          <a:bodyPr wrap="none" lIns="0" tIns="0" rIns="0" bIns="0" rtlCol="0" anchor="t"/>
          <a:lstStyle/>
          <a:p>
            <a:pPr marL="0" indent="0" algn="l">
              <a:lnSpc>
                <a:spcPts val="2400"/>
              </a:lnSpc>
              <a:buNone/>
            </a:pPr>
            <a:r>
              <a:rPr lang="en-US" sz="1500" b="1" dirty="0">
                <a:solidFill>
                  <a:srgbClr val="3B3535"/>
                </a:solidFill>
                <a:latin typeface="Sora Extra Bold" pitchFamily="34" charset="0"/>
                <a:ea typeface="Sora Extra Bold" pitchFamily="34" charset="-122"/>
                <a:cs typeface="Sora Extra Bold" pitchFamily="34" charset="-120"/>
              </a:rPr>
              <a:t>Compute average pairwise cosine similarity between the 10 recommended items.</a:t>
            </a:r>
            <a:endParaRPr lang="en-US" sz="1500" dirty="0"/>
          </a:p>
        </p:txBody>
      </p:sp>
      <p:pic>
        <p:nvPicPr>
          <p:cNvPr id="9" name="Image 2" descr="preencoded.png"/>
          <p:cNvPicPr>
            <a:picLocks noChangeAspect="1"/>
          </p:cNvPicPr>
          <p:nvPr/>
        </p:nvPicPr>
        <p:blipFill>
          <a:blip r:embed="rId5"/>
          <a:stretch>
            <a:fillRect/>
          </a:stretch>
        </p:blipFill>
        <p:spPr>
          <a:xfrm>
            <a:off x="756166" y="3955971"/>
            <a:ext cx="972264" cy="1166693"/>
          </a:xfrm>
          <a:prstGeom prst="rect">
            <a:avLst/>
          </a:prstGeom>
        </p:spPr>
      </p:pic>
      <p:sp>
        <p:nvSpPr>
          <p:cNvPr id="10" name="Text 5"/>
          <p:cNvSpPr/>
          <p:nvPr/>
        </p:nvSpPr>
        <p:spPr>
          <a:xfrm>
            <a:off x="2020014" y="4150400"/>
            <a:ext cx="2558534" cy="319802"/>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Result</a:t>
            </a:r>
            <a:endParaRPr lang="en-US" sz="2000" dirty="0"/>
          </a:p>
        </p:txBody>
      </p:sp>
      <p:sp>
        <p:nvSpPr>
          <p:cNvPr id="11" name="Text 6"/>
          <p:cNvSpPr/>
          <p:nvPr/>
        </p:nvSpPr>
        <p:spPr>
          <a:xfrm>
            <a:off x="2020014" y="4586764"/>
            <a:ext cx="11854220" cy="310991"/>
          </a:xfrm>
          <a:prstGeom prst="rect">
            <a:avLst/>
          </a:prstGeom>
          <a:noFill/>
          <a:ln/>
        </p:spPr>
        <p:txBody>
          <a:bodyPr wrap="none" lIns="0" tIns="0" rIns="0" bIns="0" rtlCol="0" anchor="t"/>
          <a:lstStyle/>
          <a:p>
            <a:pPr marL="0" indent="0" algn="l">
              <a:lnSpc>
                <a:spcPts val="2400"/>
              </a:lnSpc>
              <a:buNone/>
            </a:pPr>
            <a:r>
              <a:rPr lang="en-US" sz="1500" b="1" dirty="0">
                <a:solidFill>
                  <a:srgbClr val="3B3535"/>
                </a:solidFill>
                <a:latin typeface="Sora Extra Bold" pitchFamily="34" charset="0"/>
                <a:ea typeface="Sora Extra Bold" pitchFamily="34" charset="-122"/>
                <a:cs typeface="Sora Extra Bold" pitchFamily="34" charset="-120"/>
              </a:rPr>
              <a:t>Achieved an average ILS of 0.0929, indicating high diversity across 103 test cases.</a:t>
            </a:r>
            <a:endParaRPr lang="en-US" sz="1500" dirty="0"/>
          </a:p>
        </p:txBody>
      </p:sp>
      <p:pic>
        <p:nvPicPr>
          <p:cNvPr id="12" name="Image 3" descr="preencoded.png"/>
          <p:cNvPicPr>
            <a:picLocks noChangeAspect="1"/>
          </p:cNvPicPr>
          <p:nvPr/>
        </p:nvPicPr>
        <p:blipFill>
          <a:blip r:embed="rId6"/>
          <a:stretch>
            <a:fillRect/>
          </a:stretch>
        </p:blipFill>
        <p:spPr>
          <a:xfrm>
            <a:off x="756166" y="5122664"/>
            <a:ext cx="972264" cy="2516148"/>
          </a:xfrm>
          <a:prstGeom prst="rect">
            <a:avLst/>
          </a:prstGeom>
        </p:spPr>
      </p:pic>
      <p:sp>
        <p:nvSpPr>
          <p:cNvPr id="13" name="Text 7"/>
          <p:cNvSpPr/>
          <p:nvPr/>
        </p:nvSpPr>
        <p:spPr>
          <a:xfrm>
            <a:off x="2020014" y="5317093"/>
            <a:ext cx="2558534" cy="319802"/>
          </a:xfrm>
          <a:prstGeom prst="rect">
            <a:avLst/>
          </a:prstGeom>
          <a:noFill/>
          <a:ln/>
        </p:spPr>
        <p:txBody>
          <a:bodyPr wrap="none" lIns="0" tIns="0" rIns="0" bIns="0" rtlCol="0" anchor="t"/>
          <a:lstStyle/>
          <a:p>
            <a:pPr marL="0" indent="0" algn="l">
              <a:lnSpc>
                <a:spcPts val="2500"/>
              </a:lnSpc>
              <a:buNone/>
            </a:pPr>
            <a:r>
              <a:rPr lang="en-US" sz="2000" b="1" dirty="0">
                <a:solidFill>
                  <a:srgbClr val="3B3535"/>
                </a:solidFill>
                <a:latin typeface="Alexandria Extra Bold" pitchFamily="34" charset="0"/>
                <a:ea typeface="Alexandria Extra Bold" pitchFamily="34" charset="-122"/>
                <a:cs typeface="Alexandria Extra Bold" pitchFamily="34" charset="-120"/>
              </a:rPr>
              <a:t>Findings</a:t>
            </a:r>
            <a:endParaRPr lang="en-US" sz="2000" dirty="0"/>
          </a:p>
        </p:txBody>
      </p:sp>
      <p:sp>
        <p:nvSpPr>
          <p:cNvPr id="14" name="Text 8"/>
          <p:cNvSpPr/>
          <p:nvPr/>
        </p:nvSpPr>
        <p:spPr>
          <a:xfrm>
            <a:off x="2020014" y="5753457"/>
            <a:ext cx="11854220" cy="62198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For "Chappie" (Sci-Fi/Action), recommendations were diverse: from "District 9" (sci-fi) to "AlphaGo" (AI documentary), reflecting different themes (ILS ≈ 0.10).</a:t>
            </a:r>
            <a:endParaRPr lang="en-US" sz="1500" dirty="0"/>
          </a:p>
        </p:txBody>
      </p:sp>
      <p:sp>
        <p:nvSpPr>
          <p:cNvPr id="15" name="Text 9"/>
          <p:cNvSpPr/>
          <p:nvPr/>
        </p:nvSpPr>
        <p:spPr>
          <a:xfrm>
            <a:off x="2020014" y="6443424"/>
            <a:ext cx="11854220" cy="621983"/>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Low ILS can reflect irrelevant recommendations, e.g., "Lincoln" (Historical Drama) suggested with "Jaws" (Horror/Thriller) due to a shared director.</a:t>
            </a:r>
            <a:endParaRPr lang="en-US" sz="1500" dirty="0"/>
          </a:p>
        </p:txBody>
      </p:sp>
      <p:sp>
        <p:nvSpPr>
          <p:cNvPr id="16" name="Text 10"/>
          <p:cNvSpPr/>
          <p:nvPr/>
        </p:nvSpPr>
        <p:spPr>
          <a:xfrm>
            <a:off x="2020014" y="7133392"/>
            <a:ext cx="11854220" cy="310991"/>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3B3535"/>
                </a:solidFill>
                <a:latin typeface="Sora Extra Bold" pitchFamily="34" charset="0"/>
                <a:ea typeface="Sora Extra Bold" pitchFamily="34" charset="-122"/>
                <a:cs typeface="Sora Extra Bold" pitchFamily="34" charset="-120"/>
              </a:rPr>
              <a:t>High diversity, in general, is a positive sign, providing a broader range of content, improving content discovery .</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849392"/>
            <a:ext cx="9037201" cy="570071"/>
          </a:xfrm>
          <a:prstGeom prst="rect">
            <a:avLst/>
          </a:prstGeom>
          <a:noFill/>
          <a:ln/>
        </p:spPr>
        <p:txBody>
          <a:bodyPr wrap="none" lIns="0" tIns="0" rIns="0" bIns="0" rtlCol="0" anchor="t"/>
          <a:lstStyle/>
          <a:p>
            <a:pPr marL="0" indent="0" algn="l">
              <a:lnSpc>
                <a:spcPts val="4450"/>
              </a:lnSpc>
              <a:buNone/>
            </a:pPr>
            <a:r>
              <a:rPr lang="en-US" sz="3550" b="1" dirty="0">
                <a:solidFill>
                  <a:srgbClr val="1F1E1E"/>
                </a:solidFill>
                <a:latin typeface="Alexandria Extra Bold" pitchFamily="34" charset="0"/>
                <a:ea typeface="Alexandria Extra Bold" pitchFamily="34" charset="-122"/>
                <a:cs typeface="Alexandria Extra Bold" pitchFamily="34" charset="-120"/>
              </a:rPr>
              <a:t>Novelty (Long-Tail Recommendations)</a:t>
            </a:r>
            <a:endParaRPr lang="en-US" sz="3550" dirty="0"/>
          </a:p>
        </p:txBody>
      </p:sp>
      <p:pic>
        <p:nvPicPr>
          <p:cNvPr id="3" name="Image 0" descr="preencoded.png"/>
          <p:cNvPicPr>
            <a:picLocks noChangeAspect="1"/>
          </p:cNvPicPr>
          <p:nvPr/>
        </p:nvPicPr>
        <p:blipFill>
          <a:blip r:embed="rId3"/>
          <a:stretch>
            <a:fillRect/>
          </a:stretch>
        </p:blipFill>
        <p:spPr>
          <a:xfrm>
            <a:off x="758309" y="1679377"/>
            <a:ext cx="866537" cy="1039892"/>
          </a:xfrm>
          <a:prstGeom prst="rect">
            <a:avLst/>
          </a:prstGeom>
        </p:spPr>
      </p:pic>
      <p:sp>
        <p:nvSpPr>
          <p:cNvPr id="4" name="Text 1"/>
          <p:cNvSpPr/>
          <p:nvPr/>
        </p:nvSpPr>
        <p:spPr>
          <a:xfrm>
            <a:off x="1884759" y="1852613"/>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Goal</a:t>
            </a:r>
            <a:endParaRPr lang="en-US" sz="1750" dirty="0"/>
          </a:p>
        </p:txBody>
      </p:sp>
      <p:sp>
        <p:nvSpPr>
          <p:cNvPr id="5" name="Text 2"/>
          <p:cNvSpPr/>
          <p:nvPr/>
        </p:nvSpPr>
        <p:spPr>
          <a:xfrm>
            <a:off x="1884759" y="2241709"/>
            <a:ext cx="11987332" cy="277297"/>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Estimate how often the system recommends rare titles (appearing only once across all 103 lists).</a:t>
            </a:r>
            <a:endParaRPr lang="en-US" sz="1350" dirty="0"/>
          </a:p>
        </p:txBody>
      </p:sp>
      <p:pic>
        <p:nvPicPr>
          <p:cNvPr id="6" name="Image 1" descr="preencoded.png"/>
          <p:cNvPicPr>
            <a:picLocks noChangeAspect="1"/>
          </p:cNvPicPr>
          <p:nvPr/>
        </p:nvPicPr>
        <p:blipFill>
          <a:blip r:embed="rId4"/>
          <a:stretch>
            <a:fillRect/>
          </a:stretch>
        </p:blipFill>
        <p:spPr>
          <a:xfrm>
            <a:off x="758309" y="2719268"/>
            <a:ext cx="866537" cy="1039892"/>
          </a:xfrm>
          <a:prstGeom prst="rect">
            <a:avLst/>
          </a:prstGeom>
        </p:spPr>
      </p:pic>
      <p:sp>
        <p:nvSpPr>
          <p:cNvPr id="7" name="Text 3"/>
          <p:cNvSpPr/>
          <p:nvPr/>
        </p:nvSpPr>
        <p:spPr>
          <a:xfrm>
            <a:off x="1884759" y="2892504"/>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Method</a:t>
            </a:r>
            <a:endParaRPr lang="en-US" sz="1750" dirty="0"/>
          </a:p>
        </p:txBody>
      </p:sp>
      <p:sp>
        <p:nvSpPr>
          <p:cNvPr id="8" name="Text 4"/>
          <p:cNvSpPr/>
          <p:nvPr/>
        </p:nvSpPr>
        <p:spPr>
          <a:xfrm>
            <a:off x="1884759" y="3281601"/>
            <a:ext cx="11987332" cy="277297"/>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Novelty =Number of unique titles recommended once/Total unique recommended titles.</a:t>
            </a:r>
            <a:endParaRPr lang="en-US" sz="1350" dirty="0"/>
          </a:p>
        </p:txBody>
      </p:sp>
      <p:pic>
        <p:nvPicPr>
          <p:cNvPr id="9" name="Image 2" descr="preencoded.png"/>
          <p:cNvPicPr>
            <a:picLocks noChangeAspect="1"/>
          </p:cNvPicPr>
          <p:nvPr/>
        </p:nvPicPr>
        <p:blipFill>
          <a:blip r:embed="rId5"/>
          <a:stretch>
            <a:fillRect/>
          </a:stretch>
        </p:blipFill>
        <p:spPr>
          <a:xfrm>
            <a:off x="758309" y="3759160"/>
            <a:ext cx="866537" cy="1039892"/>
          </a:xfrm>
          <a:prstGeom prst="rect">
            <a:avLst/>
          </a:prstGeom>
        </p:spPr>
      </p:pic>
      <p:sp>
        <p:nvSpPr>
          <p:cNvPr id="10" name="Text 5"/>
          <p:cNvSpPr/>
          <p:nvPr/>
        </p:nvSpPr>
        <p:spPr>
          <a:xfrm>
            <a:off x="1884759" y="3932396"/>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Result</a:t>
            </a:r>
            <a:endParaRPr lang="en-US" sz="1750" dirty="0"/>
          </a:p>
        </p:txBody>
      </p:sp>
      <p:sp>
        <p:nvSpPr>
          <p:cNvPr id="11" name="Text 6"/>
          <p:cNvSpPr/>
          <p:nvPr/>
        </p:nvSpPr>
        <p:spPr>
          <a:xfrm>
            <a:off x="1884759" y="4321493"/>
            <a:ext cx="11987332" cy="277297"/>
          </a:xfrm>
          <a:prstGeom prst="rect">
            <a:avLst/>
          </a:prstGeom>
          <a:noFill/>
          <a:ln/>
        </p:spPr>
        <p:txBody>
          <a:bodyPr wrap="none" lIns="0" tIns="0" rIns="0" bIns="0" rtlCol="0" anchor="t"/>
          <a:lstStyle/>
          <a:p>
            <a:pPr marL="0" indent="0" algn="l">
              <a:lnSpc>
                <a:spcPts val="2150"/>
              </a:lnSpc>
              <a:buNone/>
            </a:pPr>
            <a:r>
              <a:rPr lang="en-US" sz="1350" b="1" dirty="0">
                <a:solidFill>
                  <a:srgbClr val="3B3535"/>
                </a:solidFill>
                <a:latin typeface="Sora Extra Bold" pitchFamily="34" charset="0"/>
                <a:ea typeface="Sora Extra Bold" pitchFamily="34" charset="-122"/>
                <a:cs typeface="Sora Extra Bold" pitchFamily="34" charset="-120"/>
              </a:rPr>
              <a:t>The model's novelty score is 88.96%, meaning 89% of titles are unique in a single recommendation list which are not repeated.</a:t>
            </a:r>
            <a:endParaRPr lang="en-US" sz="1350" dirty="0"/>
          </a:p>
        </p:txBody>
      </p:sp>
      <p:pic>
        <p:nvPicPr>
          <p:cNvPr id="12" name="Image 3" descr="preencoded.png"/>
          <p:cNvPicPr>
            <a:picLocks noChangeAspect="1"/>
          </p:cNvPicPr>
          <p:nvPr/>
        </p:nvPicPr>
        <p:blipFill>
          <a:blip r:embed="rId6"/>
          <a:stretch>
            <a:fillRect/>
          </a:stretch>
        </p:blipFill>
        <p:spPr>
          <a:xfrm>
            <a:off x="758309" y="4799052"/>
            <a:ext cx="866537" cy="2581156"/>
          </a:xfrm>
          <a:prstGeom prst="rect">
            <a:avLst/>
          </a:prstGeom>
        </p:spPr>
      </p:pic>
      <p:sp>
        <p:nvSpPr>
          <p:cNvPr id="13" name="Text 7"/>
          <p:cNvSpPr/>
          <p:nvPr/>
        </p:nvSpPr>
        <p:spPr>
          <a:xfrm>
            <a:off x="1884759" y="4972288"/>
            <a:ext cx="2280642" cy="285155"/>
          </a:xfrm>
          <a:prstGeom prst="rect">
            <a:avLst/>
          </a:prstGeom>
          <a:noFill/>
          <a:ln/>
        </p:spPr>
        <p:txBody>
          <a:bodyPr wrap="none" lIns="0" tIns="0" rIns="0" bIns="0" rtlCol="0" anchor="t"/>
          <a:lstStyle/>
          <a:p>
            <a:pPr marL="0" indent="0" algn="l">
              <a:lnSpc>
                <a:spcPts val="2200"/>
              </a:lnSpc>
              <a:buNone/>
            </a:pPr>
            <a:r>
              <a:rPr lang="en-US" sz="1750" b="1" dirty="0">
                <a:solidFill>
                  <a:srgbClr val="3B3535"/>
                </a:solidFill>
                <a:latin typeface="Alexandria Extra Bold" pitchFamily="34" charset="0"/>
                <a:ea typeface="Alexandria Extra Bold" pitchFamily="34" charset="-122"/>
                <a:cs typeface="Alexandria Extra Bold" pitchFamily="34" charset="-120"/>
              </a:rPr>
              <a:t>Findings</a:t>
            </a:r>
            <a:endParaRPr lang="en-US" sz="1750" dirty="0"/>
          </a:p>
        </p:txBody>
      </p:sp>
      <p:sp>
        <p:nvSpPr>
          <p:cNvPr id="14" name="Text 8"/>
          <p:cNvSpPr/>
          <p:nvPr/>
        </p:nvSpPr>
        <p:spPr>
          <a:xfrm>
            <a:off x="1884759" y="5361384"/>
            <a:ext cx="11987332" cy="27729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High novelty indicates effective content discovery</a:t>
            </a:r>
            <a:endParaRPr lang="en-US" sz="1350" dirty="0"/>
          </a:p>
        </p:txBody>
      </p:sp>
      <p:sp>
        <p:nvSpPr>
          <p:cNvPr id="15" name="Text 9"/>
          <p:cNvSpPr/>
          <p:nvPr/>
        </p:nvSpPr>
        <p:spPr>
          <a:xfrm>
            <a:off x="1884759" y="5699284"/>
            <a:ext cx="11987332" cy="5545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Example: "Zubaan" (Indian musical drama) produced unique recommendations such as </a:t>
            </a:r>
            <a:r>
              <a:rPr lang="en-US" sz="1350" b="1" i="1" dirty="0">
                <a:solidFill>
                  <a:srgbClr val="3B3535"/>
                </a:solidFill>
                <a:latin typeface="Sora Extra Bold" pitchFamily="34" charset="0"/>
                <a:ea typeface="Sora Extra Bold" pitchFamily="34" charset="-122"/>
                <a:cs typeface="Sora Extra Bold" pitchFamily="34" charset="-120"/>
              </a:rPr>
              <a:t>Kajraare</a:t>
            </a:r>
            <a:r>
              <a:rPr lang="en-US" sz="1350" b="1" dirty="0">
                <a:solidFill>
                  <a:srgbClr val="3B3535"/>
                </a:solidFill>
                <a:latin typeface="Sora Extra Bold" pitchFamily="34" charset="0"/>
                <a:ea typeface="Sora Extra Bold" pitchFamily="34" charset="-122"/>
                <a:cs typeface="Sora Extra Bold" pitchFamily="34" charset="-120"/>
              </a:rPr>
              <a:t> (Indian thriller story of a singer and a music documentary called </a:t>
            </a:r>
            <a:r>
              <a:rPr lang="en-US" sz="1350" b="1" i="1" dirty="0">
                <a:solidFill>
                  <a:srgbClr val="3B3535"/>
                </a:solidFill>
                <a:latin typeface="Sora Extra Bold" pitchFamily="34" charset="0"/>
                <a:ea typeface="Sora Extra Bold" pitchFamily="34" charset="-122"/>
                <a:cs typeface="Sora Extra Bold" pitchFamily="34" charset="-120"/>
              </a:rPr>
              <a:t>Once in a Lifetime Sessions with Moby</a:t>
            </a:r>
            <a:r>
              <a:rPr lang="en-US" sz="1350" b="1" dirty="0">
                <a:solidFill>
                  <a:srgbClr val="3B3535"/>
                </a:solidFill>
                <a:latin typeface="Sora Extra Bold" pitchFamily="34" charset="0"/>
                <a:ea typeface="Sora Extra Bold" pitchFamily="34" charset="-122"/>
                <a:cs typeface="Sora Extra Bold" pitchFamily="34" charset="-120"/>
              </a:rPr>
              <a:t> </a:t>
            </a:r>
            <a:endParaRPr lang="en-US" sz="1350" dirty="0"/>
          </a:p>
        </p:txBody>
      </p:sp>
      <p:sp>
        <p:nvSpPr>
          <p:cNvPr id="16" name="Text 10"/>
          <p:cNvSpPr/>
          <p:nvPr/>
        </p:nvSpPr>
        <p:spPr>
          <a:xfrm>
            <a:off x="1884759" y="6314480"/>
            <a:ext cx="11987332" cy="27729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 Novelty surfaces rare content but it might miss universally popular titles </a:t>
            </a:r>
            <a:endParaRPr lang="en-US" sz="1350" dirty="0"/>
          </a:p>
        </p:txBody>
      </p:sp>
      <p:sp>
        <p:nvSpPr>
          <p:cNvPr id="17" name="Text 11"/>
          <p:cNvSpPr/>
          <p:nvPr/>
        </p:nvSpPr>
        <p:spPr>
          <a:xfrm>
            <a:off x="1884759" y="6652379"/>
            <a:ext cx="11987332" cy="55459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3B3535"/>
                </a:solidFill>
                <a:latin typeface="Sora Extra Bold" pitchFamily="34" charset="0"/>
                <a:ea typeface="Sora Extra Bold" pitchFamily="34" charset="-122"/>
                <a:cs typeface="Sora Extra Bold" pitchFamily="34" charset="-120"/>
              </a:rPr>
              <a:t>Example: The system recommends titles like </a:t>
            </a:r>
            <a:r>
              <a:rPr lang="en-US" sz="1350" b="1" i="1" dirty="0">
                <a:solidFill>
                  <a:srgbClr val="3B3535"/>
                </a:solidFill>
                <a:latin typeface="Sora Extra Bold" pitchFamily="34" charset="0"/>
                <a:ea typeface="Sora Extra Bold" pitchFamily="34" charset="-122"/>
                <a:cs typeface="Sora Extra Bold" pitchFamily="34" charset="-120"/>
              </a:rPr>
              <a:t>Naruto the Movie</a:t>
            </a:r>
            <a:r>
              <a:rPr lang="en-US" sz="1350" b="1" dirty="0">
                <a:solidFill>
                  <a:srgbClr val="3B3535"/>
                </a:solidFill>
                <a:latin typeface="Sora Extra Bold" pitchFamily="34" charset="0"/>
                <a:ea typeface="Sora Extra Bold" pitchFamily="34" charset="-122"/>
                <a:cs typeface="Sora Extra Bold" pitchFamily="34" charset="-120"/>
              </a:rPr>
              <a:t> repeatedly across similar genres or franchises (e.g., other Naruto-related movies), but avoids suggesting unrelated, widely popular content like </a:t>
            </a:r>
            <a:r>
              <a:rPr lang="en-US" sz="1350" b="1" i="1" dirty="0">
                <a:solidFill>
                  <a:srgbClr val="3B3535"/>
                </a:solidFill>
                <a:latin typeface="Sora Extra Bold" pitchFamily="34" charset="0"/>
                <a:ea typeface="Sora Extra Bold" pitchFamily="34" charset="-122"/>
                <a:cs typeface="Sora Extra Bold" pitchFamily="34" charset="-120"/>
              </a:rPr>
              <a:t>Stranger Things</a:t>
            </a:r>
            <a:r>
              <a:rPr lang="en-US" sz="1350" b="1" dirty="0">
                <a:solidFill>
                  <a:srgbClr val="3B3535"/>
                </a:solidFill>
                <a:latin typeface="Sora Extra Bold" pitchFamily="34" charset="0"/>
                <a:ea typeface="Sora Extra Bold" pitchFamily="34" charset="-122"/>
                <a:cs typeface="Sora Extra Bold" pitchFamily="34" charset="-120"/>
              </a:rPr>
              <a:t> or </a:t>
            </a:r>
            <a:r>
              <a:rPr lang="en-US" sz="1350" b="1" i="1" dirty="0">
                <a:solidFill>
                  <a:srgbClr val="3B3535"/>
                </a:solidFill>
                <a:latin typeface="Sora Extra Bold" pitchFamily="34" charset="0"/>
                <a:ea typeface="Sora Extra Bold" pitchFamily="34" charset="-122"/>
                <a:cs typeface="Sora Extra Bold" pitchFamily="34" charset="-120"/>
              </a:rPr>
              <a:t>Breaking Bad</a:t>
            </a:r>
            <a:r>
              <a:rPr lang="en-US" sz="1350" b="1" dirty="0">
                <a:solidFill>
                  <a:srgbClr val="3B3535"/>
                </a:solidFill>
                <a:latin typeface="Sora Extra Bold" pitchFamily="34" charset="0"/>
                <a:ea typeface="Sora Extra Bold" pitchFamily="34" charset="-122"/>
                <a:cs typeface="Sora Extra Bold" pitchFamily="34" charset="-120"/>
              </a:rPr>
              <a:t>.  </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675084"/>
            <a:ext cx="4846320" cy="605671"/>
          </a:xfrm>
          <a:prstGeom prst="rect">
            <a:avLst/>
          </a:prstGeom>
          <a:noFill/>
          <a:ln/>
        </p:spPr>
        <p:txBody>
          <a:bodyPr wrap="none" lIns="0" tIns="0" rIns="0" bIns="0" rtlCol="0" anchor="t"/>
          <a:lstStyle/>
          <a:p>
            <a:pPr marL="0" indent="0" algn="l">
              <a:lnSpc>
                <a:spcPts val="4750"/>
              </a:lnSpc>
              <a:buNone/>
            </a:pPr>
            <a:r>
              <a:rPr lang="en-US" sz="3800" b="1" dirty="0">
                <a:solidFill>
                  <a:srgbClr val="1F1E1E"/>
                </a:solidFill>
                <a:latin typeface="Alexandria Extra Bold" pitchFamily="34" charset="0"/>
                <a:ea typeface="Alexandria Extra Bold" pitchFamily="34" charset="-122"/>
                <a:cs typeface="Alexandria Extra Bold" pitchFamily="34" charset="-120"/>
              </a:rPr>
              <a:t>Catalog Coverage</a:t>
            </a:r>
            <a:endParaRPr lang="en-US" sz="3800" dirty="0"/>
          </a:p>
        </p:txBody>
      </p:sp>
      <p:pic>
        <p:nvPicPr>
          <p:cNvPr id="3" name="Image 0" descr="preencoded.png"/>
          <p:cNvPicPr>
            <a:picLocks noChangeAspect="1"/>
          </p:cNvPicPr>
          <p:nvPr/>
        </p:nvPicPr>
        <p:blipFill>
          <a:blip r:embed="rId3"/>
          <a:stretch>
            <a:fillRect/>
          </a:stretch>
        </p:blipFill>
        <p:spPr>
          <a:xfrm>
            <a:off x="758309" y="1649016"/>
            <a:ext cx="920710" cy="1104900"/>
          </a:xfrm>
          <a:prstGeom prst="rect">
            <a:avLst/>
          </a:prstGeom>
        </p:spPr>
      </p:pic>
      <p:sp>
        <p:nvSpPr>
          <p:cNvPr id="4" name="Text 1"/>
          <p:cNvSpPr/>
          <p:nvPr/>
        </p:nvSpPr>
        <p:spPr>
          <a:xfrm>
            <a:off x="1955244" y="1833086"/>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Alexandria Extra Bold" pitchFamily="34" charset="0"/>
                <a:ea typeface="Alexandria Extra Bold" pitchFamily="34" charset="-122"/>
                <a:cs typeface="Alexandria Extra Bold" pitchFamily="34" charset="-120"/>
              </a:rPr>
              <a:t>Goal</a:t>
            </a:r>
            <a:endParaRPr lang="en-US" sz="1900" dirty="0"/>
          </a:p>
        </p:txBody>
      </p:sp>
      <p:sp>
        <p:nvSpPr>
          <p:cNvPr id="5" name="Text 2"/>
          <p:cNvSpPr/>
          <p:nvPr/>
        </p:nvSpPr>
        <p:spPr>
          <a:xfrm>
            <a:off x="1955244" y="2246352"/>
            <a:ext cx="11916847" cy="294680"/>
          </a:xfrm>
          <a:prstGeom prst="rect">
            <a:avLst/>
          </a:prstGeom>
          <a:noFill/>
          <a:ln/>
        </p:spPr>
        <p:txBody>
          <a:bodyPr wrap="none" lIns="0" tIns="0" rIns="0" bIns="0" rtlCol="0" anchor="t"/>
          <a:lstStyle/>
          <a:p>
            <a:pPr marL="0" indent="0" algn="l">
              <a:lnSpc>
                <a:spcPts val="2300"/>
              </a:lnSpc>
              <a:buNone/>
            </a:pPr>
            <a:r>
              <a:rPr lang="en-US" sz="1450" b="1" dirty="0">
                <a:solidFill>
                  <a:srgbClr val="3B3535"/>
                </a:solidFill>
                <a:latin typeface="Sora Extra Bold" pitchFamily="34" charset="0"/>
                <a:ea typeface="Sora Extra Bold" pitchFamily="34" charset="-122"/>
                <a:cs typeface="Sora Extra Bold" pitchFamily="34" charset="-120"/>
              </a:rPr>
              <a:t>Measure how much of the full Netflix catalog is utilized in recommendations.</a:t>
            </a:r>
            <a:endParaRPr lang="en-US" sz="1450" dirty="0"/>
          </a:p>
        </p:txBody>
      </p:sp>
      <p:pic>
        <p:nvPicPr>
          <p:cNvPr id="6" name="Image 1" descr="preencoded.png"/>
          <p:cNvPicPr>
            <a:picLocks noChangeAspect="1"/>
          </p:cNvPicPr>
          <p:nvPr/>
        </p:nvPicPr>
        <p:blipFill>
          <a:blip r:embed="rId4"/>
          <a:stretch>
            <a:fillRect/>
          </a:stretch>
        </p:blipFill>
        <p:spPr>
          <a:xfrm>
            <a:off x="758309" y="2753916"/>
            <a:ext cx="920710" cy="1104900"/>
          </a:xfrm>
          <a:prstGeom prst="rect">
            <a:avLst/>
          </a:prstGeom>
        </p:spPr>
      </p:pic>
      <p:sp>
        <p:nvSpPr>
          <p:cNvPr id="7" name="Text 3"/>
          <p:cNvSpPr/>
          <p:nvPr/>
        </p:nvSpPr>
        <p:spPr>
          <a:xfrm>
            <a:off x="1955244" y="2937986"/>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Alexandria Extra Bold" pitchFamily="34" charset="0"/>
                <a:ea typeface="Alexandria Extra Bold" pitchFamily="34" charset="-122"/>
                <a:cs typeface="Alexandria Extra Bold" pitchFamily="34" charset="-120"/>
              </a:rPr>
              <a:t>Method</a:t>
            </a:r>
            <a:endParaRPr lang="en-US" sz="1900" dirty="0"/>
          </a:p>
        </p:txBody>
      </p:sp>
      <p:sp>
        <p:nvSpPr>
          <p:cNvPr id="8" name="Text 4"/>
          <p:cNvSpPr/>
          <p:nvPr/>
        </p:nvSpPr>
        <p:spPr>
          <a:xfrm>
            <a:off x="1955244" y="3351252"/>
            <a:ext cx="11916847" cy="294680"/>
          </a:xfrm>
          <a:prstGeom prst="rect">
            <a:avLst/>
          </a:prstGeom>
          <a:noFill/>
          <a:ln/>
        </p:spPr>
        <p:txBody>
          <a:bodyPr wrap="none" lIns="0" tIns="0" rIns="0" bIns="0" rtlCol="0" anchor="t"/>
          <a:lstStyle/>
          <a:p>
            <a:pPr marL="0" indent="0" algn="l">
              <a:lnSpc>
                <a:spcPts val="2300"/>
              </a:lnSpc>
              <a:buNone/>
            </a:pPr>
            <a:r>
              <a:rPr lang="en-US" sz="1450" b="1" dirty="0">
                <a:solidFill>
                  <a:srgbClr val="3B3535"/>
                </a:solidFill>
                <a:latin typeface="Sora Extra Bold" pitchFamily="34" charset="0"/>
                <a:ea typeface="Sora Extra Bold" pitchFamily="34" charset="-122"/>
                <a:cs typeface="Sora Extra Bold" pitchFamily="34" charset="-120"/>
              </a:rPr>
              <a:t>Catalog Coverage=Number of unique recommended titles/Total catalog size</a:t>
            </a:r>
            <a:endParaRPr lang="en-US" sz="1450" dirty="0"/>
          </a:p>
        </p:txBody>
      </p:sp>
      <p:pic>
        <p:nvPicPr>
          <p:cNvPr id="9" name="Image 2" descr="preencoded.png"/>
          <p:cNvPicPr>
            <a:picLocks noChangeAspect="1"/>
          </p:cNvPicPr>
          <p:nvPr/>
        </p:nvPicPr>
        <p:blipFill>
          <a:blip r:embed="rId5"/>
          <a:stretch>
            <a:fillRect/>
          </a:stretch>
        </p:blipFill>
        <p:spPr>
          <a:xfrm>
            <a:off x="758309" y="3858816"/>
            <a:ext cx="920710" cy="1104900"/>
          </a:xfrm>
          <a:prstGeom prst="rect">
            <a:avLst/>
          </a:prstGeom>
        </p:spPr>
      </p:pic>
      <p:sp>
        <p:nvSpPr>
          <p:cNvPr id="10" name="Text 5"/>
          <p:cNvSpPr/>
          <p:nvPr/>
        </p:nvSpPr>
        <p:spPr>
          <a:xfrm>
            <a:off x="1955244" y="4042886"/>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Alexandria Extra Bold" pitchFamily="34" charset="0"/>
                <a:ea typeface="Alexandria Extra Bold" pitchFamily="34" charset="-122"/>
                <a:cs typeface="Alexandria Extra Bold" pitchFamily="34" charset="-120"/>
              </a:rPr>
              <a:t>Result</a:t>
            </a:r>
            <a:endParaRPr lang="en-US" sz="1900" dirty="0"/>
          </a:p>
        </p:txBody>
      </p:sp>
      <p:sp>
        <p:nvSpPr>
          <p:cNvPr id="11" name="Text 6"/>
          <p:cNvSpPr/>
          <p:nvPr/>
        </p:nvSpPr>
        <p:spPr>
          <a:xfrm>
            <a:off x="1955244" y="4456152"/>
            <a:ext cx="11916847" cy="294680"/>
          </a:xfrm>
          <a:prstGeom prst="rect">
            <a:avLst/>
          </a:prstGeom>
          <a:noFill/>
          <a:ln/>
        </p:spPr>
        <p:txBody>
          <a:bodyPr wrap="none" lIns="0" tIns="0" rIns="0" bIns="0" rtlCol="0" anchor="t"/>
          <a:lstStyle/>
          <a:p>
            <a:pPr marL="0" indent="0" algn="l">
              <a:lnSpc>
                <a:spcPts val="2300"/>
              </a:lnSpc>
              <a:buNone/>
            </a:pPr>
            <a:r>
              <a:rPr lang="en-US" sz="1450" b="1" dirty="0">
                <a:solidFill>
                  <a:srgbClr val="3B3535"/>
                </a:solidFill>
                <a:latin typeface="Sora Extra Bold" pitchFamily="34" charset="0"/>
                <a:ea typeface="Sora Extra Bold" pitchFamily="34" charset="-122"/>
                <a:cs typeface="Sora Extra Bold" pitchFamily="34" charset="-120"/>
              </a:rPr>
              <a:t>The model achieved a catalog coverage of 9.98%, meaning about 10% of the catalog was recommended at least once.</a:t>
            </a:r>
            <a:endParaRPr lang="en-US" sz="1450" dirty="0"/>
          </a:p>
        </p:txBody>
      </p:sp>
      <p:pic>
        <p:nvPicPr>
          <p:cNvPr id="12" name="Image 3" descr="preencoded.png"/>
          <p:cNvPicPr>
            <a:picLocks noChangeAspect="1"/>
          </p:cNvPicPr>
          <p:nvPr/>
        </p:nvPicPr>
        <p:blipFill>
          <a:blip r:embed="rId6"/>
          <a:stretch>
            <a:fillRect/>
          </a:stretch>
        </p:blipFill>
        <p:spPr>
          <a:xfrm>
            <a:off x="758309" y="4963716"/>
            <a:ext cx="920710" cy="2088952"/>
          </a:xfrm>
          <a:prstGeom prst="rect">
            <a:avLst/>
          </a:prstGeom>
        </p:spPr>
      </p:pic>
      <p:sp>
        <p:nvSpPr>
          <p:cNvPr id="13" name="Text 7"/>
          <p:cNvSpPr/>
          <p:nvPr/>
        </p:nvSpPr>
        <p:spPr>
          <a:xfrm>
            <a:off x="1955244" y="5147786"/>
            <a:ext cx="2423160" cy="302776"/>
          </a:xfrm>
          <a:prstGeom prst="rect">
            <a:avLst/>
          </a:prstGeom>
          <a:noFill/>
          <a:ln/>
        </p:spPr>
        <p:txBody>
          <a:bodyPr wrap="none" lIns="0" tIns="0" rIns="0" bIns="0" rtlCol="0" anchor="t"/>
          <a:lstStyle/>
          <a:p>
            <a:pPr marL="0" indent="0" algn="l">
              <a:lnSpc>
                <a:spcPts val="2350"/>
              </a:lnSpc>
              <a:buNone/>
            </a:pPr>
            <a:r>
              <a:rPr lang="en-US" sz="1900" b="1" dirty="0">
                <a:solidFill>
                  <a:srgbClr val="3B3535"/>
                </a:solidFill>
                <a:latin typeface="Alexandria Extra Bold" pitchFamily="34" charset="0"/>
                <a:ea typeface="Alexandria Extra Bold" pitchFamily="34" charset="-122"/>
                <a:cs typeface="Alexandria Extra Bold" pitchFamily="34" charset="-120"/>
              </a:rPr>
              <a:t>Findings</a:t>
            </a:r>
            <a:endParaRPr lang="en-US" sz="1900" dirty="0"/>
          </a:p>
        </p:txBody>
      </p:sp>
      <p:sp>
        <p:nvSpPr>
          <p:cNvPr id="14" name="Text 8"/>
          <p:cNvSpPr/>
          <p:nvPr/>
        </p:nvSpPr>
        <p:spPr>
          <a:xfrm>
            <a:off x="1955244" y="5561052"/>
            <a:ext cx="11916847" cy="294680"/>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3B3535"/>
                </a:solidFill>
                <a:latin typeface="Sora Extra Bold" pitchFamily="34" charset="0"/>
                <a:ea typeface="Sora Extra Bold" pitchFamily="34" charset="-122"/>
                <a:cs typeface="Sora Extra Bold" pitchFamily="34" charset="-120"/>
              </a:rPr>
              <a:t>Despite generating only 10 recommendations per input, our model covers nearly 10% of Netflix's ~8,000-title library.</a:t>
            </a:r>
            <a:endParaRPr lang="en-US" sz="1450" dirty="0"/>
          </a:p>
        </p:txBody>
      </p:sp>
      <p:sp>
        <p:nvSpPr>
          <p:cNvPr id="15" name="Text 9"/>
          <p:cNvSpPr/>
          <p:nvPr/>
        </p:nvSpPr>
        <p:spPr>
          <a:xfrm>
            <a:off x="1955244" y="5920145"/>
            <a:ext cx="11916847" cy="58935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B3535"/>
                </a:solidFill>
                <a:latin typeface="Sora Extra Bold" pitchFamily="34" charset="0"/>
                <a:ea typeface="Sora Extra Bold" pitchFamily="34" charset="-122"/>
                <a:cs typeface="Sora Extra Bold" pitchFamily="34" charset="-120"/>
              </a:rPr>
              <a:t>Impressive for just 103 test cases demonstrating the system’s ability to go deep into the catalog instead of recycling top hits.</a:t>
            </a:r>
            <a:endParaRPr lang="en-US" sz="1450" dirty="0"/>
          </a:p>
        </p:txBody>
      </p:sp>
      <p:sp>
        <p:nvSpPr>
          <p:cNvPr id="16" name="Text 10"/>
          <p:cNvSpPr/>
          <p:nvPr/>
        </p:nvSpPr>
        <p:spPr>
          <a:xfrm>
            <a:off x="1955244" y="6573917"/>
            <a:ext cx="11916847" cy="294680"/>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3B3535"/>
                </a:solidFill>
                <a:latin typeface="Sora Extra Bold" pitchFamily="34" charset="0"/>
                <a:ea typeface="Sora Extra Bold" pitchFamily="34" charset="-122"/>
                <a:cs typeface="Sora Extra Bold" pitchFamily="34" charset="-120"/>
              </a:rPr>
              <a:t>This avoids content becoming "invisible" — ensuring its exposure to users.</a:t>
            </a:r>
            <a:endParaRPr lang="en-US" sz="1450" dirty="0"/>
          </a:p>
        </p:txBody>
      </p:sp>
      <p:sp>
        <p:nvSpPr>
          <p:cNvPr id="17" name="Text 11"/>
          <p:cNvSpPr/>
          <p:nvPr/>
        </p:nvSpPr>
        <p:spPr>
          <a:xfrm>
            <a:off x="758309" y="7259836"/>
            <a:ext cx="13113782" cy="294680"/>
          </a:xfrm>
          <a:prstGeom prst="rect">
            <a:avLst/>
          </a:prstGeom>
          <a:noFill/>
          <a:ln/>
        </p:spPr>
        <p:txBody>
          <a:bodyPr wrap="none" lIns="0" tIns="0" rIns="0" bIns="0" rtlCol="0" anchor="t"/>
          <a:lstStyle/>
          <a:p>
            <a:pPr marL="0" indent="0" algn="l">
              <a:lnSpc>
                <a:spcPts val="230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8777" y="542806"/>
            <a:ext cx="3499723" cy="420648"/>
          </a:xfrm>
          <a:prstGeom prst="rect">
            <a:avLst/>
          </a:prstGeom>
          <a:noFill/>
          <a:ln/>
        </p:spPr>
        <p:txBody>
          <a:bodyPr wrap="none" lIns="0" tIns="0" rIns="0" bIns="0" rtlCol="0" anchor="t"/>
          <a:lstStyle/>
          <a:p>
            <a:pPr marL="0" indent="0" algn="l">
              <a:lnSpc>
                <a:spcPts val="3300"/>
              </a:lnSpc>
              <a:buNone/>
            </a:pPr>
            <a:r>
              <a:rPr lang="en-US" sz="2650" b="1" dirty="0">
                <a:solidFill>
                  <a:srgbClr val="1F1E1E"/>
                </a:solidFill>
                <a:latin typeface="Alexandria Extra Bold" pitchFamily="34" charset="0"/>
                <a:ea typeface="Alexandria Extra Bold" pitchFamily="34" charset="-122"/>
                <a:cs typeface="Alexandria Extra Bold" pitchFamily="34" charset="-120"/>
              </a:rPr>
              <a:t>Results Comparison</a:t>
            </a:r>
            <a:endParaRPr lang="en-US" sz="2650" dirty="0"/>
          </a:p>
        </p:txBody>
      </p:sp>
      <p:sp>
        <p:nvSpPr>
          <p:cNvPr id="3" name="Text 1"/>
          <p:cNvSpPr/>
          <p:nvPr/>
        </p:nvSpPr>
        <p:spPr>
          <a:xfrm>
            <a:off x="688777" y="1283137"/>
            <a:ext cx="1683068" cy="210383"/>
          </a:xfrm>
          <a:prstGeom prst="rect">
            <a:avLst/>
          </a:prstGeom>
          <a:noFill/>
          <a:ln/>
        </p:spPr>
        <p:txBody>
          <a:bodyPr wrap="none" lIns="0" tIns="0" rIns="0" bIns="0" rtlCol="0" anchor="t"/>
          <a:lstStyle/>
          <a:p>
            <a:pPr marL="0" indent="0" algn="l">
              <a:lnSpc>
                <a:spcPts val="1650"/>
              </a:lnSpc>
              <a:buNone/>
            </a:pPr>
            <a:r>
              <a:rPr lang="en-US" sz="1300" b="1" dirty="0">
                <a:solidFill>
                  <a:srgbClr val="1F1E1E"/>
                </a:solidFill>
                <a:latin typeface="Alexandria Extra Bold" pitchFamily="34" charset="0"/>
                <a:ea typeface="Alexandria Extra Bold" pitchFamily="34" charset="-122"/>
                <a:cs typeface="Alexandria Extra Bold" pitchFamily="34" charset="-120"/>
              </a:rPr>
              <a:t>Key Metrics</a:t>
            </a:r>
            <a:endParaRPr lang="en-US" sz="1300" dirty="0"/>
          </a:p>
        </p:txBody>
      </p:sp>
      <p:sp>
        <p:nvSpPr>
          <p:cNvPr id="4" name="Text 2"/>
          <p:cNvSpPr/>
          <p:nvPr/>
        </p:nvSpPr>
        <p:spPr>
          <a:xfrm>
            <a:off x="688777" y="1701284"/>
            <a:ext cx="6470452" cy="422077"/>
          </a:xfrm>
          <a:prstGeom prst="rect">
            <a:avLst/>
          </a:prstGeom>
          <a:noFill/>
          <a:ln/>
        </p:spPr>
        <p:txBody>
          <a:bodyPr wrap="none" lIns="0" tIns="0" rIns="0" bIns="0" rtlCol="0" anchor="t"/>
          <a:lstStyle/>
          <a:p>
            <a:pPr marL="0" indent="0" algn="ctr">
              <a:lnSpc>
                <a:spcPts val="3300"/>
              </a:lnSpc>
              <a:buNone/>
            </a:pPr>
            <a:r>
              <a:rPr lang="en-US" sz="3300" b="1" dirty="0">
                <a:solidFill>
                  <a:srgbClr val="3B3535"/>
                </a:solidFill>
                <a:latin typeface="Alexandria Extra Bold" pitchFamily="34" charset="0"/>
                <a:ea typeface="Alexandria Extra Bold" pitchFamily="34" charset="-122"/>
                <a:cs typeface="Alexandria Extra Bold" pitchFamily="34" charset="-120"/>
              </a:rPr>
              <a:t>21.4%</a:t>
            </a:r>
            <a:endParaRPr lang="en-US" sz="3300" dirty="0"/>
          </a:p>
        </p:txBody>
      </p:sp>
      <p:sp>
        <p:nvSpPr>
          <p:cNvPr id="5" name="Text 3"/>
          <p:cNvSpPr/>
          <p:nvPr/>
        </p:nvSpPr>
        <p:spPr>
          <a:xfrm>
            <a:off x="3082409" y="2283143"/>
            <a:ext cx="1683068" cy="210383"/>
          </a:xfrm>
          <a:prstGeom prst="rect">
            <a:avLst/>
          </a:prstGeom>
          <a:noFill/>
          <a:ln/>
        </p:spPr>
        <p:txBody>
          <a:bodyPr wrap="none" lIns="0" tIns="0" rIns="0" bIns="0" rtlCol="0" anchor="t"/>
          <a:lstStyle/>
          <a:p>
            <a:pPr marL="0" indent="0" algn="ctr">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Genre Relevance</a:t>
            </a:r>
            <a:endParaRPr lang="en-US" sz="1300" dirty="0"/>
          </a:p>
        </p:txBody>
      </p:sp>
      <p:sp>
        <p:nvSpPr>
          <p:cNvPr id="6" name="Text 4"/>
          <p:cNvSpPr/>
          <p:nvPr/>
        </p:nvSpPr>
        <p:spPr>
          <a:xfrm>
            <a:off x="688777" y="2621399"/>
            <a:ext cx="6470452" cy="204549"/>
          </a:xfrm>
          <a:prstGeom prst="rect">
            <a:avLst/>
          </a:prstGeom>
          <a:noFill/>
          <a:ln/>
        </p:spPr>
        <p:txBody>
          <a:bodyPr wrap="none" lIns="0" tIns="0" rIns="0" bIns="0" rtlCol="0" anchor="t"/>
          <a:lstStyle/>
          <a:p>
            <a:pPr marL="0" indent="0" algn="ctr">
              <a:lnSpc>
                <a:spcPts val="1600"/>
              </a:lnSpc>
              <a:buNone/>
            </a:pPr>
            <a:endParaRPr lang="en-US" sz="1000" dirty="0"/>
          </a:p>
        </p:txBody>
      </p:sp>
      <p:sp>
        <p:nvSpPr>
          <p:cNvPr id="7" name="Text 5"/>
          <p:cNvSpPr/>
          <p:nvPr/>
        </p:nvSpPr>
        <p:spPr>
          <a:xfrm>
            <a:off x="688777" y="3273623"/>
            <a:ext cx="6470452" cy="422077"/>
          </a:xfrm>
          <a:prstGeom prst="rect">
            <a:avLst/>
          </a:prstGeom>
          <a:noFill/>
          <a:ln/>
        </p:spPr>
        <p:txBody>
          <a:bodyPr wrap="none" lIns="0" tIns="0" rIns="0" bIns="0" rtlCol="0" anchor="t"/>
          <a:lstStyle/>
          <a:p>
            <a:pPr marL="0" indent="0" algn="ctr">
              <a:lnSpc>
                <a:spcPts val="3300"/>
              </a:lnSpc>
              <a:buNone/>
            </a:pPr>
            <a:r>
              <a:rPr lang="en-US" sz="3300" b="1" dirty="0">
                <a:solidFill>
                  <a:srgbClr val="3B3535"/>
                </a:solidFill>
                <a:latin typeface="Alexandria Extra Bold" pitchFamily="34" charset="0"/>
                <a:ea typeface="Alexandria Extra Bold" pitchFamily="34" charset="-122"/>
                <a:cs typeface="Alexandria Extra Bold" pitchFamily="34" charset="-120"/>
              </a:rPr>
              <a:t>0.093</a:t>
            </a:r>
            <a:endParaRPr lang="en-US" sz="3300" dirty="0"/>
          </a:p>
        </p:txBody>
      </p:sp>
      <p:sp>
        <p:nvSpPr>
          <p:cNvPr id="8" name="Text 6"/>
          <p:cNvSpPr/>
          <p:nvPr/>
        </p:nvSpPr>
        <p:spPr>
          <a:xfrm>
            <a:off x="3082409" y="3855482"/>
            <a:ext cx="1683068" cy="210383"/>
          </a:xfrm>
          <a:prstGeom prst="rect">
            <a:avLst/>
          </a:prstGeom>
          <a:noFill/>
          <a:ln/>
        </p:spPr>
        <p:txBody>
          <a:bodyPr wrap="none" lIns="0" tIns="0" rIns="0" bIns="0" rtlCol="0" anchor="t"/>
          <a:lstStyle/>
          <a:p>
            <a:pPr marL="0" indent="0" algn="ctr">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Diversity</a:t>
            </a:r>
            <a:endParaRPr lang="en-US" sz="1300" dirty="0"/>
          </a:p>
        </p:txBody>
      </p:sp>
      <p:sp>
        <p:nvSpPr>
          <p:cNvPr id="9" name="Text 7"/>
          <p:cNvSpPr/>
          <p:nvPr/>
        </p:nvSpPr>
        <p:spPr>
          <a:xfrm>
            <a:off x="688777" y="4193738"/>
            <a:ext cx="6470452" cy="204549"/>
          </a:xfrm>
          <a:prstGeom prst="rect">
            <a:avLst/>
          </a:prstGeom>
          <a:noFill/>
          <a:ln/>
        </p:spPr>
        <p:txBody>
          <a:bodyPr wrap="none" lIns="0" tIns="0" rIns="0" bIns="0" rtlCol="0" anchor="t"/>
          <a:lstStyle/>
          <a:p>
            <a:pPr marL="0" indent="0" algn="ctr">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I</a:t>
            </a:r>
            <a:endParaRPr lang="en-US" sz="1000" dirty="0"/>
          </a:p>
        </p:txBody>
      </p:sp>
      <p:sp>
        <p:nvSpPr>
          <p:cNvPr id="10" name="Text 8"/>
          <p:cNvSpPr/>
          <p:nvPr/>
        </p:nvSpPr>
        <p:spPr>
          <a:xfrm>
            <a:off x="688777" y="4845963"/>
            <a:ext cx="6470452" cy="422077"/>
          </a:xfrm>
          <a:prstGeom prst="rect">
            <a:avLst/>
          </a:prstGeom>
          <a:noFill/>
          <a:ln/>
        </p:spPr>
        <p:txBody>
          <a:bodyPr wrap="none" lIns="0" tIns="0" rIns="0" bIns="0" rtlCol="0" anchor="t"/>
          <a:lstStyle/>
          <a:p>
            <a:pPr marL="0" indent="0" algn="ctr">
              <a:lnSpc>
                <a:spcPts val="3300"/>
              </a:lnSpc>
              <a:buNone/>
            </a:pPr>
            <a:r>
              <a:rPr lang="en-US" sz="3300" b="1" dirty="0">
                <a:solidFill>
                  <a:srgbClr val="3B3535"/>
                </a:solidFill>
                <a:latin typeface="Alexandria Extra Bold" pitchFamily="34" charset="0"/>
                <a:ea typeface="Alexandria Extra Bold" pitchFamily="34" charset="-122"/>
                <a:cs typeface="Alexandria Extra Bold" pitchFamily="34" charset="-120"/>
              </a:rPr>
              <a:t>89%</a:t>
            </a:r>
            <a:endParaRPr lang="en-US" sz="3300" dirty="0"/>
          </a:p>
        </p:txBody>
      </p:sp>
      <p:sp>
        <p:nvSpPr>
          <p:cNvPr id="11" name="Text 9"/>
          <p:cNvSpPr/>
          <p:nvPr/>
        </p:nvSpPr>
        <p:spPr>
          <a:xfrm>
            <a:off x="3082409" y="5427821"/>
            <a:ext cx="1683068" cy="210383"/>
          </a:xfrm>
          <a:prstGeom prst="rect">
            <a:avLst/>
          </a:prstGeom>
          <a:noFill/>
          <a:ln/>
        </p:spPr>
        <p:txBody>
          <a:bodyPr wrap="none" lIns="0" tIns="0" rIns="0" bIns="0" rtlCol="0" anchor="t"/>
          <a:lstStyle/>
          <a:p>
            <a:pPr marL="0" indent="0" algn="ctr">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Novelty</a:t>
            </a:r>
            <a:endParaRPr lang="en-US" sz="1300" dirty="0"/>
          </a:p>
        </p:txBody>
      </p:sp>
      <p:sp>
        <p:nvSpPr>
          <p:cNvPr id="12" name="Text 10"/>
          <p:cNvSpPr/>
          <p:nvPr/>
        </p:nvSpPr>
        <p:spPr>
          <a:xfrm>
            <a:off x="688777" y="5766078"/>
            <a:ext cx="6470452" cy="204549"/>
          </a:xfrm>
          <a:prstGeom prst="rect">
            <a:avLst/>
          </a:prstGeom>
          <a:noFill/>
          <a:ln/>
        </p:spPr>
        <p:txBody>
          <a:bodyPr wrap="none" lIns="0" tIns="0" rIns="0" bIns="0" rtlCol="0" anchor="t"/>
          <a:lstStyle/>
          <a:p>
            <a:pPr marL="0" indent="0" algn="ctr">
              <a:lnSpc>
                <a:spcPts val="1600"/>
              </a:lnSpc>
              <a:buNone/>
            </a:pPr>
            <a:endParaRPr lang="en-US" sz="1000" dirty="0"/>
          </a:p>
        </p:txBody>
      </p:sp>
      <p:sp>
        <p:nvSpPr>
          <p:cNvPr id="13" name="Text 11"/>
          <p:cNvSpPr/>
          <p:nvPr/>
        </p:nvSpPr>
        <p:spPr>
          <a:xfrm>
            <a:off x="688777" y="6418302"/>
            <a:ext cx="6470452" cy="422077"/>
          </a:xfrm>
          <a:prstGeom prst="rect">
            <a:avLst/>
          </a:prstGeom>
          <a:noFill/>
          <a:ln/>
        </p:spPr>
        <p:txBody>
          <a:bodyPr wrap="none" lIns="0" tIns="0" rIns="0" bIns="0" rtlCol="0" anchor="t"/>
          <a:lstStyle/>
          <a:p>
            <a:pPr marL="0" indent="0" algn="ctr">
              <a:lnSpc>
                <a:spcPts val="3300"/>
              </a:lnSpc>
              <a:buNone/>
            </a:pPr>
            <a:r>
              <a:rPr lang="en-US" sz="3300" b="1" dirty="0">
                <a:solidFill>
                  <a:srgbClr val="3B3535"/>
                </a:solidFill>
                <a:latin typeface="Alexandria Extra Bold" pitchFamily="34" charset="0"/>
                <a:ea typeface="Alexandria Extra Bold" pitchFamily="34" charset="-122"/>
                <a:cs typeface="Alexandria Extra Bold" pitchFamily="34" charset="-120"/>
              </a:rPr>
              <a:t>10%</a:t>
            </a:r>
            <a:endParaRPr lang="en-US" sz="3300" dirty="0"/>
          </a:p>
        </p:txBody>
      </p:sp>
      <p:sp>
        <p:nvSpPr>
          <p:cNvPr id="14" name="Text 12"/>
          <p:cNvSpPr/>
          <p:nvPr/>
        </p:nvSpPr>
        <p:spPr>
          <a:xfrm>
            <a:off x="3082409" y="7000161"/>
            <a:ext cx="1683068" cy="210383"/>
          </a:xfrm>
          <a:prstGeom prst="rect">
            <a:avLst/>
          </a:prstGeom>
          <a:noFill/>
          <a:ln/>
        </p:spPr>
        <p:txBody>
          <a:bodyPr wrap="none" lIns="0" tIns="0" rIns="0" bIns="0" rtlCol="0" anchor="t"/>
          <a:lstStyle/>
          <a:p>
            <a:pPr marL="0" indent="0" algn="ctr">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Catalog Coverage</a:t>
            </a:r>
            <a:endParaRPr lang="en-US" sz="1300" dirty="0"/>
          </a:p>
        </p:txBody>
      </p:sp>
      <p:sp>
        <p:nvSpPr>
          <p:cNvPr id="15" name="Text 13"/>
          <p:cNvSpPr/>
          <p:nvPr/>
        </p:nvSpPr>
        <p:spPr>
          <a:xfrm>
            <a:off x="688777" y="7338417"/>
            <a:ext cx="6470452" cy="204549"/>
          </a:xfrm>
          <a:prstGeom prst="rect">
            <a:avLst/>
          </a:prstGeom>
          <a:noFill/>
          <a:ln/>
        </p:spPr>
        <p:txBody>
          <a:bodyPr wrap="none" lIns="0" tIns="0" rIns="0" bIns="0" rtlCol="0" anchor="t"/>
          <a:lstStyle/>
          <a:p>
            <a:pPr marL="0" indent="0" algn="ctr">
              <a:lnSpc>
                <a:spcPts val="1600"/>
              </a:lnSpc>
              <a:buNone/>
            </a:pPr>
            <a:endParaRPr lang="en-US" sz="1000" dirty="0"/>
          </a:p>
        </p:txBody>
      </p:sp>
      <p:sp>
        <p:nvSpPr>
          <p:cNvPr id="16" name="Text 14"/>
          <p:cNvSpPr/>
          <p:nvPr/>
        </p:nvSpPr>
        <p:spPr>
          <a:xfrm>
            <a:off x="7478792" y="1935599"/>
            <a:ext cx="2370534" cy="210383"/>
          </a:xfrm>
          <a:prstGeom prst="rect">
            <a:avLst/>
          </a:prstGeom>
          <a:noFill/>
          <a:ln/>
        </p:spPr>
        <p:txBody>
          <a:bodyPr wrap="none" lIns="0" tIns="0" rIns="0" bIns="0" rtlCol="0" anchor="t"/>
          <a:lstStyle/>
          <a:p>
            <a:pPr marL="0" indent="0" algn="l">
              <a:lnSpc>
                <a:spcPts val="1650"/>
              </a:lnSpc>
              <a:buNone/>
            </a:pPr>
            <a:r>
              <a:rPr lang="en-US" sz="1300" b="1" dirty="0">
                <a:solidFill>
                  <a:srgbClr val="1F1E1E"/>
                </a:solidFill>
                <a:latin typeface="Alexandria Extra Bold" pitchFamily="34" charset="0"/>
                <a:ea typeface="Alexandria Extra Bold" pitchFamily="34" charset="-122"/>
                <a:cs typeface="Alexandria Extra Bold" pitchFamily="34" charset="-120"/>
              </a:rPr>
              <a:t>Understanding Our Metrics</a:t>
            </a:r>
            <a:endParaRPr lang="en-US" sz="1300" dirty="0"/>
          </a:p>
        </p:txBody>
      </p:sp>
      <p:pic>
        <p:nvPicPr>
          <p:cNvPr id="17" name="Image 0" descr="preencoded.png"/>
          <p:cNvPicPr>
            <a:picLocks noChangeAspect="1"/>
          </p:cNvPicPr>
          <p:nvPr/>
        </p:nvPicPr>
        <p:blipFill>
          <a:blip r:embed="rId3"/>
          <a:stretch>
            <a:fillRect/>
          </a:stretch>
        </p:blipFill>
        <p:spPr>
          <a:xfrm>
            <a:off x="7478792" y="2312194"/>
            <a:ext cx="383738" cy="383738"/>
          </a:xfrm>
          <a:prstGeom prst="rect">
            <a:avLst/>
          </a:prstGeom>
        </p:spPr>
      </p:pic>
      <p:sp>
        <p:nvSpPr>
          <p:cNvPr id="18" name="Text 15"/>
          <p:cNvSpPr/>
          <p:nvPr/>
        </p:nvSpPr>
        <p:spPr>
          <a:xfrm>
            <a:off x="7990403" y="2289810"/>
            <a:ext cx="1683068" cy="210383"/>
          </a:xfrm>
          <a:prstGeom prst="rect">
            <a:avLst/>
          </a:prstGeom>
          <a:noFill/>
          <a:ln/>
        </p:spPr>
        <p:txBody>
          <a:bodyPr wrap="none" lIns="0" tIns="0" rIns="0" bIns="0" rtlCol="0" anchor="t"/>
          <a:lstStyle/>
          <a:p>
            <a:pPr marL="0" indent="0" algn="l">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Top-N Relevance</a:t>
            </a:r>
            <a:endParaRPr lang="en-US" sz="1300" dirty="0"/>
          </a:p>
        </p:txBody>
      </p:sp>
      <p:sp>
        <p:nvSpPr>
          <p:cNvPr id="19" name="Text 16"/>
          <p:cNvSpPr/>
          <p:nvPr/>
        </p:nvSpPr>
        <p:spPr>
          <a:xfrm>
            <a:off x="7990403" y="2628067"/>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 of genre-matching recommendations</a:t>
            </a:r>
            <a:endParaRPr lang="en-US" sz="1000" dirty="0"/>
          </a:p>
        </p:txBody>
      </p:sp>
      <p:sp>
        <p:nvSpPr>
          <p:cNvPr id="20" name="Text 17"/>
          <p:cNvSpPr/>
          <p:nvPr/>
        </p:nvSpPr>
        <p:spPr>
          <a:xfrm>
            <a:off x="7990403" y="2947630"/>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Ideal: Higher is better</a:t>
            </a:r>
            <a:endParaRPr lang="en-US" sz="1000" dirty="0"/>
          </a:p>
        </p:txBody>
      </p:sp>
      <p:pic>
        <p:nvPicPr>
          <p:cNvPr id="21" name="Image 1" descr="preencoded.png"/>
          <p:cNvPicPr>
            <a:picLocks noChangeAspect="1"/>
          </p:cNvPicPr>
          <p:nvPr/>
        </p:nvPicPr>
        <p:blipFill>
          <a:blip r:embed="rId4"/>
          <a:stretch>
            <a:fillRect/>
          </a:stretch>
        </p:blipFill>
        <p:spPr>
          <a:xfrm>
            <a:off x="7478792" y="3558302"/>
            <a:ext cx="383738" cy="383738"/>
          </a:xfrm>
          <a:prstGeom prst="rect">
            <a:avLst/>
          </a:prstGeom>
        </p:spPr>
      </p:pic>
      <p:sp>
        <p:nvSpPr>
          <p:cNvPr id="22" name="Text 18"/>
          <p:cNvSpPr/>
          <p:nvPr/>
        </p:nvSpPr>
        <p:spPr>
          <a:xfrm>
            <a:off x="7990403" y="3535918"/>
            <a:ext cx="1683068" cy="210383"/>
          </a:xfrm>
          <a:prstGeom prst="rect">
            <a:avLst/>
          </a:prstGeom>
          <a:noFill/>
          <a:ln/>
        </p:spPr>
        <p:txBody>
          <a:bodyPr wrap="none" lIns="0" tIns="0" rIns="0" bIns="0" rtlCol="0" anchor="t"/>
          <a:lstStyle/>
          <a:p>
            <a:pPr marL="0" indent="0" algn="l">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ILS (Diversity)</a:t>
            </a:r>
            <a:endParaRPr lang="en-US" sz="1300" dirty="0"/>
          </a:p>
        </p:txBody>
      </p:sp>
      <p:sp>
        <p:nvSpPr>
          <p:cNvPr id="23" name="Text 19"/>
          <p:cNvSpPr/>
          <p:nvPr/>
        </p:nvSpPr>
        <p:spPr>
          <a:xfrm>
            <a:off x="7990403" y="3874175"/>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Similarity between recommendations</a:t>
            </a:r>
            <a:endParaRPr lang="en-US" sz="1000" dirty="0"/>
          </a:p>
        </p:txBody>
      </p:sp>
      <p:sp>
        <p:nvSpPr>
          <p:cNvPr id="24" name="Text 20"/>
          <p:cNvSpPr/>
          <p:nvPr/>
        </p:nvSpPr>
        <p:spPr>
          <a:xfrm>
            <a:off x="7990403" y="4193738"/>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Ideal: Lower is better</a:t>
            </a:r>
            <a:endParaRPr lang="en-US" sz="1000" dirty="0"/>
          </a:p>
        </p:txBody>
      </p:sp>
      <p:pic>
        <p:nvPicPr>
          <p:cNvPr id="25" name="Image 2" descr="preencoded.png"/>
          <p:cNvPicPr>
            <a:picLocks noChangeAspect="1"/>
          </p:cNvPicPr>
          <p:nvPr/>
        </p:nvPicPr>
        <p:blipFill>
          <a:blip r:embed="rId5"/>
          <a:stretch>
            <a:fillRect/>
          </a:stretch>
        </p:blipFill>
        <p:spPr>
          <a:xfrm>
            <a:off x="7478792" y="4804410"/>
            <a:ext cx="383738" cy="383738"/>
          </a:xfrm>
          <a:prstGeom prst="rect">
            <a:avLst/>
          </a:prstGeom>
        </p:spPr>
      </p:pic>
      <p:sp>
        <p:nvSpPr>
          <p:cNvPr id="26" name="Text 21"/>
          <p:cNvSpPr/>
          <p:nvPr/>
        </p:nvSpPr>
        <p:spPr>
          <a:xfrm>
            <a:off x="7990403" y="4782026"/>
            <a:ext cx="1683068" cy="210383"/>
          </a:xfrm>
          <a:prstGeom prst="rect">
            <a:avLst/>
          </a:prstGeom>
          <a:noFill/>
          <a:ln/>
        </p:spPr>
        <p:txBody>
          <a:bodyPr wrap="none" lIns="0" tIns="0" rIns="0" bIns="0" rtlCol="0" anchor="t"/>
          <a:lstStyle/>
          <a:p>
            <a:pPr marL="0" indent="0" algn="l">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Novelty</a:t>
            </a:r>
            <a:endParaRPr lang="en-US" sz="1300" dirty="0"/>
          </a:p>
        </p:txBody>
      </p:sp>
      <p:sp>
        <p:nvSpPr>
          <p:cNvPr id="27" name="Text 22"/>
          <p:cNvSpPr/>
          <p:nvPr/>
        </p:nvSpPr>
        <p:spPr>
          <a:xfrm>
            <a:off x="7990403" y="5120283"/>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Rare titles in recommendations</a:t>
            </a:r>
            <a:endParaRPr lang="en-US" sz="1000" dirty="0"/>
          </a:p>
        </p:txBody>
      </p:sp>
      <p:sp>
        <p:nvSpPr>
          <p:cNvPr id="28" name="Text 23"/>
          <p:cNvSpPr/>
          <p:nvPr/>
        </p:nvSpPr>
        <p:spPr>
          <a:xfrm>
            <a:off x="7990403" y="5439847"/>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Ideal: Higher is better</a:t>
            </a:r>
            <a:endParaRPr lang="en-US" sz="1000" dirty="0"/>
          </a:p>
        </p:txBody>
      </p:sp>
      <p:pic>
        <p:nvPicPr>
          <p:cNvPr id="29" name="Image 3" descr="preencoded.png"/>
          <p:cNvPicPr>
            <a:picLocks noChangeAspect="1"/>
          </p:cNvPicPr>
          <p:nvPr/>
        </p:nvPicPr>
        <p:blipFill>
          <a:blip r:embed="rId6"/>
          <a:stretch>
            <a:fillRect/>
          </a:stretch>
        </p:blipFill>
        <p:spPr>
          <a:xfrm>
            <a:off x="7478792" y="6050518"/>
            <a:ext cx="383738" cy="383738"/>
          </a:xfrm>
          <a:prstGeom prst="rect">
            <a:avLst/>
          </a:prstGeom>
        </p:spPr>
      </p:pic>
      <p:sp>
        <p:nvSpPr>
          <p:cNvPr id="30" name="Text 24"/>
          <p:cNvSpPr/>
          <p:nvPr/>
        </p:nvSpPr>
        <p:spPr>
          <a:xfrm>
            <a:off x="7990403" y="6028134"/>
            <a:ext cx="1683068" cy="210383"/>
          </a:xfrm>
          <a:prstGeom prst="rect">
            <a:avLst/>
          </a:prstGeom>
          <a:noFill/>
          <a:ln/>
        </p:spPr>
        <p:txBody>
          <a:bodyPr wrap="none" lIns="0" tIns="0" rIns="0" bIns="0" rtlCol="0" anchor="t"/>
          <a:lstStyle/>
          <a:p>
            <a:pPr marL="0" indent="0" algn="l">
              <a:lnSpc>
                <a:spcPts val="1650"/>
              </a:lnSpc>
              <a:buNone/>
            </a:pPr>
            <a:r>
              <a:rPr lang="en-US" sz="1300" b="1" dirty="0">
                <a:solidFill>
                  <a:srgbClr val="3B3535"/>
                </a:solidFill>
                <a:latin typeface="Alexandria Extra Bold" pitchFamily="34" charset="0"/>
                <a:ea typeface="Alexandria Extra Bold" pitchFamily="34" charset="-122"/>
                <a:cs typeface="Alexandria Extra Bold" pitchFamily="34" charset="-120"/>
              </a:rPr>
              <a:t>Catalog Coverage</a:t>
            </a:r>
            <a:endParaRPr lang="en-US" sz="1300" dirty="0"/>
          </a:p>
        </p:txBody>
      </p:sp>
      <p:sp>
        <p:nvSpPr>
          <p:cNvPr id="31" name="Text 25"/>
          <p:cNvSpPr/>
          <p:nvPr/>
        </p:nvSpPr>
        <p:spPr>
          <a:xfrm>
            <a:off x="7990403" y="6366391"/>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Portion of Netflix catalog used</a:t>
            </a:r>
            <a:endParaRPr lang="en-US" sz="1000" dirty="0"/>
          </a:p>
        </p:txBody>
      </p:sp>
      <p:sp>
        <p:nvSpPr>
          <p:cNvPr id="32" name="Text 26"/>
          <p:cNvSpPr/>
          <p:nvPr/>
        </p:nvSpPr>
        <p:spPr>
          <a:xfrm>
            <a:off x="7990403" y="6685955"/>
            <a:ext cx="5958840" cy="204549"/>
          </a:xfrm>
          <a:prstGeom prst="rect">
            <a:avLst/>
          </a:prstGeom>
          <a:noFill/>
          <a:ln/>
        </p:spPr>
        <p:txBody>
          <a:bodyPr wrap="none" lIns="0" tIns="0" rIns="0" bIns="0" rtlCol="0" anchor="t"/>
          <a:lstStyle/>
          <a:p>
            <a:pPr marL="0" indent="0" algn="l">
              <a:lnSpc>
                <a:spcPts val="1600"/>
              </a:lnSpc>
              <a:buNone/>
            </a:pPr>
            <a:r>
              <a:rPr lang="en-US" sz="1000" b="1" dirty="0">
                <a:solidFill>
                  <a:srgbClr val="3B3535"/>
                </a:solidFill>
                <a:latin typeface="Sora Extra Bold" pitchFamily="34" charset="0"/>
                <a:ea typeface="Sora Extra Bold" pitchFamily="34" charset="-122"/>
                <a:cs typeface="Sora Extra Bold" pitchFamily="34" charset="-120"/>
              </a:rPr>
              <a:t>Ideal: Higher is better</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1560</Words>
  <Application>Microsoft Macintosh PowerPoint</Application>
  <PresentationFormat>Custom</PresentationFormat>
  <Paragraphs>191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Sora Extra Bold</vt:lpstr>
      <vt:lpstr>Alexandria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Sriperambudooru, Surya Vamshi</cp:lastModifiedBy>
  <cp:revision>2</cp:revision>
  <dcterms:created xsi:type="dcterms:W3CDTF">2025-04-23T00:43:21Z</dcterms:created>
  <dcterms:modified xsi:type="dcterms:W3CDTF">2025-04-23T01:29:46Z</dcterms:modified>
</cp:coreProperties>
</file>